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Bebas Neue Cyrillic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erriweather" panose="00000500000000000000" pitchFamily="2" charset="-52"/>
      <p:regular r:id="rId21"/>
      <p:bold r:id="rId22"/>
      <p:italic r:id="rId23"/>
      <p:boldItalic r:id="rId24"/>
    </p:embeddedFont>
    <p:embeddedFont>
      <p:font typeface="Merriweather Bold" panose="00000800000000000000" charset="-52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3" autoAdjust="0"/>
  </p:normalViewPr>
  <p:slideViewPr>
    <p:cSldViewPr>
      <p:cViewPr varScale="1">
        <p:scale>
          <a:sx n="33" d="100"/>
          <a:sy n="33" d="100"/>
        </p:scale>
        <p:origin x="9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svg"/><Relationship Id="rId7" Type="http://schemas.openxmlformats.org/officeDocument/2006/relationships/image" Target="../media/image39.svg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5.svg"/><Relationship Id="rId5" Type="http://schemas.openxmlformats.org/officeDocument/2006/relationships/image" Target="../media/image37.sv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7.sv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10" Type="http://schemas.openxmlformats.org/officeDocument/2006/relationships/image" Target="../media/image3.png"/><Relationship Id="rId4" Type="http://schemas.openxmlformats.org/officeDocument/2006/relationships/image" Target="../media/image54.png"/><Relationship Id="rId9" Type="http://schemas.openxmlformats.org/officeDocument/2006/relationships/image" Target="../media/image5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3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23.sv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1.sv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12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11.svg"/><Relationship Id="rId10" Type="http://schemas.openxmlformats.org/officeDocument/2006/relationships/image" Target="../media/image40.png"/><Relationship Id="rId4" Type="http://schemas.openxmlformats.org/officeDocument/2006/relationships/image" Target="../media/image10.png"/><Relationship Id="rId9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1.svg"/><Relationship Id="rId7" Type="http://schemas.openxmlformats.org/officeDocument/2006/relationships/image" Target="../media/image39.svg"/><Relationship Id="rId12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23988" y="-1786666"/>
            <a:ext cx="20772473" cy="13839660"/>
          </a:xfrm>
          <a:custGeom>
            <a:avLst/>
            <a:gdLst/>
            <a:ahLst/>
            <a:cxnLst/>
            <a:rect l="l" t="t" r="r" b="b"/>
            <a:pathLst>
              <a:path w="20772473" h="13839660">
                <a:moveTo>
                  <a:pt x="0" y="0"/>
                </a:moveTo>
                <a:lnTo>
                  <a:pt x="20772473" y="0"/>
                </a:lnTo>
                <a:lnTo>
                  <a:pt x="20772473" y="13839660"/>
                </a:lnTo>
                <a:lnTo>
                  <a:pt x="0" y="138396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-442140" y="-171911"/>
            <a:ext cx="5976100" cy="2449142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5" name="AutoShape 5"/>
          <p:cNvSpPr/>
          <p:nvPr/>
        </p:nvSpPr>
        <p:spPr>
          <a:xfrm>
            <a:off x="-154780" y="2505831"/>
            <a:ext cx="14459945" cy="5615005"/>
          </a:xfrm>
          <a:prstGeom prst="rect">
            <a:avLst/>
          </a:prstGeom>
          <a:solidFill>
            <a:srgbClr val="77C2DB">
              <a:alpha val="89804"/>
            </a:srgbClr>
          </a:solidFill>
        </p:spPr>
      </p:sp>
      <p:sp>
        <p:nvSpPr>
          <p:cNvPr id="6" name="Freeform 6"/>
          <p:cNvSpPr/>
          <p:nvPr/>
        </p:nvSpPr>
        <p:spPr>
          <a:xfrm>
            <a:off x="783481" y="714021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3982461"/>
            <a:ext cx="12365842" cy="3307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20"/>
              </a:lnSpc>
            </a:pPr>
            <a:r>
              <a:rPr lang="en-US" sz="6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Субсидія на оренду житла для внутрішньо переміщених осіб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191400"/>
            <a:ext cx="11886530" cy="1313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Доступні житлові програми підтримки ВПО:</a:t>
            </a:r>
          </a:p>
          <a:p>
            <a:pPr algn="ctr">
              <a:lnSpc>
                <a:spcPts val="5320"/>
              </a:lnSpc>
            </a:pPr>
            <a:endParaRPr lang="en-US" sz="38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4"/>
          <p:cNvGrpSpPr/>
          <p:nvPr/>
        </p:nvGrpSpPr>
        <p:grpSpPr>
          <a:xfrm>
            <a:off x="331647" y="8616076"/>
            <a:ext cx="3065526" cy="368949"/>
            <a:chOff x="0" y="0"/>
            <a:chExt cx="1463541" cy="172873"/>
          </a:xfrm>
        </p:grpSpPr>
        <p:sp>
          <p:nvSpPr>
            <p:cNvPr id="58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9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8558751" y="9434608"/>
            <a:ext cx="7595649" cy="409573"/>
            <a:chOff x="0" y="0"/>
            <a:chExt cx="1463541" cy="172873"/>
          </a:xfrm>
        </p:grpSpPr>
        <p:sp>
          <p:nvSpPr>
            <p:cNvPr id="55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6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1" name="Group 14"/>
          <p:cNvGrpSpPr/>
          <p:nvPr/>
        </p:nvGrpSpPr>
        <p:grpSpPr>
          <a:xfrm>
            <a:off x="12359777" y="8816323"/>
            <a:ext cx="3794623" cy="551394"/>
            <a:chOff x="0" y="0"/>
            <a:chExt cx="1463541" cy="172873"/>
          </a:xfrm>
        </p:grpSpPr>
        <p:sp>
          <p:nvSpPr>
            <p:cNvPr id="52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3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4473096" y="2847088"/>
            <a:ext cx="2232364" cy="2232364"/>
          </a:xfrm>
          <a:custGeom>
            <a:avLst/>
            <a:gdLst/>
            <a:ahLst/>
            <a:cxnLst/>
            <a:rect l="l" t="t" r="r" b="b"/>
            <a:pathLst>
              <a:path w="2232364" h="2232364">
                <a:moveTo>
                  <a:pt x="0" y="0"/>
                </a:moveTo>
                <a:lnTo>
                  <a:pt x="2232363" y="0"/>
                </a:lnTo>
                <a:lnTo>
                  <a:pt x="2232363" y="2232364"/>
                </a:lnTo>
                <a:lnTo>
                  <a:pt x="0" y="2232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672035" y="2847088"/>
            <a:ext cx="1834484" cy="1972564"/>
          </a:xfrm>
          <a:custGeom>
            <a:avLst/>
            <a:gdLst/>
            <a:ahLst/>
            <a:cxnLst/>
            <a:rect l="l" t="t" r="r" b="b"/>
            <a:pathLst>
              <a:path w="1834484" h="1972564">
                <a:moveTo>
                  <a:pt x="0" y="0"/>
                </a:moveTo>
                <a:lnTo>
                  <a:pt x="1834485" y="0"/>
                </a:lnTo>
                <a:lnTo>
                  <a:pt x="1834485" y="1972564"/>
                </a:lnTo>
                <a:lnTo>
                  <a:pt x="0" y="1972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473096" y="5729599"/>
            <a:ext cx="2232364" cy="2232364"/>
          </a:xfrm>
          <a:custGeom>
            <a:avLst/>
            <a:gdLst/>
            <a:ahLst/>
            <a:cxnLst/>
            <a:rect l="l" t="t" r="r" b="b"/>
            <a:pathLst>
              <a:path w="2232364" h="2232364">
                <a:moveTo>
                  <a:pt x="0" y="0"/>
                </a:moveTo>
                <a:lnTo>
                  <a:pt x="2232363" y="0"/>
                </a:lnTo>
                <a:lnTo>
                  <a:pt x="2232363" y="2232364"/>
                </a:lnTo>
                <a:lnTo>
                  <a:pt x="0" y="2232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672035" y="5729599"/>
            <a:ext cx="1834484" cy="1972564"/>
          </a:xfrm>
          <a:custGeom>
            <a:avLst/>
            <a:gdLst/>
            <a:ahLst/>
            <a:cxnLst/>
            <a:rect l="l" t="t" r="r" b="b"/>
            <a:pathLst>
              <a:path w="1834484" h="1972564">
                <a:moveTo>
                  <a:pt x="0" y="0"/>
                </a:moveTo>
                <a:lnTo>
                  <a:pt x="1834485" y="0"/>
                </a:lnTo>
                <a:lnTo>
                  <a:pt x="1834485" y="1972564"/>
                </a:lnTo>
                <a:lnTo>
                  <a:pt x="0" y="1972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256179" y="6187769"/>
            <a:ext cx="666197" cy="528113"/>
          </a:xfrm>
          <a:custGeom>
            <a:avLst/>
            <a:gdLst/>
            <a:ahLst/>
            <a:cxnLst/>
            <a:rect l="l" t="t" r="r" b="b"/>
            <a:pathLst>
              <a:path w="666197" h="528113">
                <a:moveTo>
                  <a:pt x="0" y="0"/>
                </a:moveTo>
                <a:lnTo>
                  <a:pt x="666197" y="0"/>
                </a:lnTo>
                <a:lnTo>
                  <a:pt x="666197" y="528112"/>
                </a:lnTo>
                <a:lnTo>
                  <a:pt x="0" y="528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0398107">
            <a:off x="6851669" y="4757988"/>
            <a:ext cx="2012150" cy="2575553"/>
          </a:xfrm>
          <a:custGeom>
            <a:avLst/>
            <a:gdLst/>
            <a:ahLst/>
            <a:cxnLst/>
            <a:rect l="l" t="t" r="r" b="b"/>
            <a:pathLst>
              <a:path w="2012150" h="2575553">
                <a:moveTo>
                  <a:pt x="0" y="0"/>
                </a:moveTo>
                <a:lnTo>
                  <a:pt x="2012150" y="0"/>
                </a:lnTo>
                <a:lnTo>
                  <a:pt x="2012150" y="2575553"/>
                </a:lnTo>
                <a:lnTo>
                  <a:pt x="0" y="25755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541977">
            <a:off x="6951901" y="4582719"/>
            <a:ext cx="1004280" cy="1285479"/>
          </a:xfrm>
          <a:custGeom>
            <a:avLst/>
            <a:gdLst/>
            <a:ahLst/>
            <a:cxnLst/>
            <a:rect l="l" t="t" r="r" b="b"/>
            <a:pathLst>
              <a:path w="1004280" h="1285479">
                <a:moveTo>
                  <a:pt x="0" y="0"/>
                </a:moveTo>
                <a:lnTo>
                  <a:pt x="1004281" y="0"/>
                </a:lnTo>
                <a:lnTo>
                  <a:pt x="1004281" y="1285479"/>
                </a:lnTo>
                <a:lnTo>
                  <a:pt x="0" y="1285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12676" y="2542597"/>
            <a:ext cx="2009094" cy="2174933"/>
          </a:xfrm>
          <a:custGeom>
            <a:avLst/>
            <a:gdLst/>
            <a:ahLst/>
            <a:cxnLst/>
            <a:rect l="l" t="t" r="r" b="b"/>
            <a:pathLst>
              <a:path w="2009094" h="2174933">
                <a:moveTo>
                  <a:pt x="0" y="0"/>
                </a:moveTo>
                <a:lnTo>
                  <a:pt x="2009094" y="0"/>
                </a:lnTo>
                <a:lnTo>
                  <a:pt x="2009094" y="2174933"/>
                </a:lnTo>
                <a:lnTo>
                  <a:pt x="0" y="21749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9007158" y="5021742"/>
            <a:ext cx="8252142" cy="656379"/>
            <a:chOff x="0" y="0"/>
            <a:chExt cx="2173404" cy="17287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73404" cy="172873"/>
            </a:xfrm>
            <a:custGeom>
              <a:avLst/>
              <a:gdLst/>
              <a:ahLst/>
              <a:cxnLst/>
              <a:rect l="l" t="t" r="r" b="b"/>
              <a:pathLst>
                <a:path w="2173404" h="172873">
                  <a:moveTo>
                    <a:pt x="0" y="0"/>
                  </a:moveTo>
                  <a:lnTo>
                    <a:pt x="2173404" y="0"/>
                  </a:lnTo>
                  <a:lnTo>
                    <a:pt x="217340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217340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grpSp>
        <p:nvGrpSpPr>
          <p:cNvPr id="14" name="Group 14"/>
          <p:cNvGrpSpPr/>
          <p:nvPr/>
        </p:nvGrpSpPr>
        <p:grpSpPr>
          <a:xfrm>
            <a:off x="9007158" y="2334767"/>
            <a:ext cx="5556881" cy="656379"/>
            <a:chOff x="0" y="0"/>
            <a:chExt cx="1463541" cy="17287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463541" cy="172873"/>
            </a:xfrm>
            <a:custGeom>
              <a:avLst/>
              <a:gdLst/>
              <a:ahLst/>
              <a:cxnLst/>
              <a:rect l="l" t="t" r="r" b="b"/>
              <a:pathLst>
                <a:path w="1463541" h="172873">
                  <a:moveTo>
                    <a:pt x="0" y="0"/>
                  </a:moveTo>
                  <a:lnTo>
                    <a:pt x="1463541" y="0"/>
                  </a:lnTo>
                  <a:lnTo>
                    <a:pt x="146354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146354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60420" y="8038262"/>
            <a:ext cx="7598880" cy="656379"/>
            <a:chOff x="0" y="0"/>
            <a:chExt cx="841763" cy="1728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41763" cy="172873"/>
            </a:xfrm>
            <a:custGeom>
              <a:avLst/>
              <a:gdLst/>
              <a:ahLst/>
              <a:cxnLst/>
              <a:rect l="l" t="t" r="r" b="b"/>
              <a:pathLst>
                <a:path w="841763" h="172873">
                  <a:moveTo>
                    <a:pt x="0" y="0"/>
                  </a:moveTo>
                  <a:lnTo>
                    <a:pt x="841763" y="0"/>
                  </a:lnTo>
                  <a:lnTo>
                    <a:pt x="841763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841763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007158" y="3105900"/>
            <a:ext cx="8759498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одинока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мати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та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її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дитина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інвалідністю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algn="l">
              <a:lnSpc>
                <a:spcPts val="3299"/>
              </a:lnSpc>
            </a:pP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підгрупи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А)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орендують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 м.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Хмельницький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(1-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кімнатна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будинку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35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 )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вартістю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6 400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місяць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  <a:p>
            <a:pPr algn="l">
              <a:lnSpc>
                <a:spcPts val="3299"/>
              </a:lnSpc>
            </a:pPr>
            <a:endParaRPr lang="en-US" sz="2199" spc="54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195662" y="2325242"/>
            <a:ext cx="59425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Родина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: 2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особи</a:t>
            </a:r>
            <a:endParaRPr lang="en-US" sz="4000" b="1" spc="40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144000" y="5046778"/>
            <a:ext cx="898300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Дохід родини: 8 045 грн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47700" y="4087928"/>
            <a:ext cx="4239105" cy="1202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6,4 тис.грн забирала б майже 80% всього доходу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24829" y="2673888"/>
            <a:ext cx="3838717" cy="656379"/>
            <a:chOff x="0" y="0"/>
            <a:chExt cx="1011020" cy="17287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11020" cy="172873"/>
            </a:xfrm>
            <a:custGeom>
              <a:avLst/>
              <a:gdLst/>
              <a:ahLst/>
              <a:cxnLst/>
              <a:rect l="l" t="t" r="r" b="b"/>
              <a:pathLst>
                <a:path w="1011020" h="172873">
                  <a:moveTo>
                    <a:pt x="0" y="0"/>
                  </a:moveTo>
                  <a:lnTo>
                    <a:pt x="1011020" y="0"/>
                  </a:lnTo>
                  <a:lnTo>
                    <a:pt x="101102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38100"/>
              <a:ext cx="101102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424829" y="3330267"/>
            <a:ext cx="3286267" cy="656379"/>
            <a:chOff x="0" y="0"/>
            <a:chExt cx="865519" cy="17287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65519" cy="172873"/>
            </a:xfrm>
            <a:custGeom>
              <a:avLst/>
              <a:gdLst/>
              <a:ahLst/>
              <a:cxnLst/>
              <a:rect l="l" t="t" r="r" b="b"/>
              <a:pathLst>
                <a:path w="865519" h="172873">
                  <a:moveTo>
                    <a:pt x="0" y="0"/>
                  </a:moveTo>
                  <a:lnTo>
                    <a:pt x="865519" y="0"/>
                  </a:lnTo>
                  <a:lnTo>
                    <a:pt x="86551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86551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4829" y="5395424"/>
            <a:ext cx="3286267" cy="656379"/>
            <a:chOff x="0" y="0"/>
            <a:chExt cx="865519" cy="17287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65519" cy="172873"/>
            </a:xfrm>
            <a:custGeom>
              <a:avLst/>
              <a:gdLst/>
              <a:ahLst/>
              <a:cxnLst/>
              <a:rect l="l" t="t" r="r" b="b"/>
              <a:pathLst>
                <a:path w="865519" h="172873">
                  <a:moveTo>
                    <a:pt x="0" y="0"/>
                  </a:moveTo>
                  <a:lnTo>
                    <a:pt x="865519" y="0"/>
                  </a:lnTo>
                  <a:lnTo>
                    <a:pt x="86551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38100"/>
              <a:ext cx="86551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24829" y="5984341"/>
            <a:ext cx="3562492" cy="656379"/>
            <a:chOff x="0" y="0"/>
            <a:chExt cx="938269" cy="17287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938269" cy="172873"/>
            </a:xfrm>
            <a:custGeom>
              <a:avLst/>
              <a:gdLst/>
              <a:ahLst/>
              <a:cxnLst/>
              <a:rect l="l" t="t" r="r" b="b"/>
              <a:pathLst>
                <a:path w="938269" h="172873">
                  <a:moveTo>
                    <a:pt x="0" y="0"/>
                  </a:moveTo>
                  <a:lnTo>
                    <a:pt x="938269" y="0"/>
                  </a:lnTo>
                  <a:lnTo>
                    <a:pt x="93826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38100"/>
              <a:ext cx="93826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666750" y="2687753"/>
            <a:ext cx="4922528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без субсидії: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7700" y="6765391"/>
            <a:ext cx="4239105" cy="382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0 %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647700" y="5365216"/>
            <a:ext cx="4469374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з субсидією: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030862" y="3906953"/>
            <a:ext cx="1116832" cy="765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42"/>
              </a:lnSpc>
            </a:pPr>
            <a:r>
              <a:rPr lang="en-US" sz="5035" spc="503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80%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56179" y="6855926"/>
            <a:ext cx="1250341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5000" spc="500">
                <a:solidFill>
                  <a:srgbClr val="5691A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0%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39843" y="7889430"/>
            <a:ext cx="17687157" cy="7396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00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en-US" sz="400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en-US" sz="400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становитиме</a:t>
            </a:r>
            <a:r>
              <a:rPr lang="en-US" sz="4000" dirty="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6 400 </a:t>
            </a:r>
            <a:r>
              <a:rPr lang="en-US" sz="4000" dirty="0" err="1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uk-UA" sz="4000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або 100 % оренди</a:t>
            </a:r>
            <a:endParaRPr lang="en-US" sz="4000" dirty="0">
              <a:solidFill>
                <a:srgbClr val="FFDE5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128987" y="5814418"/>
            <a:ext cx="8983000" cy="2506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-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не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враховується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сукупного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доходу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розрахунку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,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оскільки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це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державна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соціальна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допомога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надбавкою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догляд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дитиною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інвалідністю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підгрупи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А.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Для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такої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родини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спроможного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щомісячного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платежу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становитиме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0 %.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).</a:t>
            </a:r>
          </a:p>
          <a:p>
            <a:pPr algn="l">
              <a:lnSpc>
                <a:spcPts val="3299"/>
              </a:lnSpc>
            </a:pPr>
            <a:endParaRPr lang="en-US" sz="2199" spc="54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48" name="AutoShape 48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49" name="TextBox 49"/>
          <p:cNvSpPr txBox="1"/>
          <p:nvPr/>
        </p:nvSpPr>
        <p:spPr>
          <a:xfrm>
            <a:off x="726873" y="1041366"/>
            <a:ext cx="10610319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можливих виплат субсидії на оренду</a:t>
            </a:r>
          </a:p>
        </p:txBody>
      </p:sp>
      <p:sp>
        <p:nvSpPr>
          <p:cNvPr id="50" name="TextBox 20"/>
          <p:cNvSpPr txBox="1"/>
          <p:nvPr/>
        </p:nvSpPr>
        <p:spPr>
          <a:xfrm>
            <a:off x="331647" y="8608963"/>
            <a:ext cx="17575353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uk-UA" sz="24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Як ми рахуємо</a:t>
            </a:r>
          </a:p>
          <a:p>
            <a:pPr>
              <a:lnSpc>
                <a:spcPts val="3000"/>
              </a:lnSpc>
            </a:pP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Гранична величина 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вартості </a:t>
            </a: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оренди 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розрахована за </a:t>
            </a:r>
            <a:r>
              <a:rPr lang="uk-UA" sz="2000" i="1" spc="50" dirty="0" err="1">
                <a:latin typeface="Merriweather"/>
                <a:ea typeface="Merriweather"/>
                <a:cs typeface="Merriweather"/>
                <a:sym typeface="Merriweather"/>
              </a:rPr>
              <a:t>соц.нормативами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 становитиме </a:t>
            </a:r>
            <a:r>
              <a:rPr lang="uk-UA" sz="24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9 614,2 грн  на місяць 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193,6 грн /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* 35,22 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. м * 1, 41 (коефіцієнт для м. Хмельницький)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– </a:t>
            </a:r>
            <a:r>
              <a:rPr lang="uk-UA" sz="24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це понад 150 % </a:t>
            </a:r>
            <a:r>
              <a:rPr lang="uk-UA" sz="20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фактичної величини оренди</a:t>
            </a:r>
          </a:p>
          <a:p>
            <a:pPr>
              <a:lnSpc>
                <a:spcPts val="3000"/>
              </a:lnSpc>
            </a:pP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 =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Гранична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величина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- 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спроможного</a:t>
            </a:r>
            <a:r>
              <a:rPr lang="ru-RU" sz="1600" i="1" spc="50" dirty="0">
                <a:latin typeface="Merriweather"/>
                <a:ea typeface="Merriweather"/>
                <a:cs typeface="Merriweather"/>
                <a:sym typeface="Merriweather"/>
              </a:rPr>
              <a:t> платежу , 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але не </a:t>
            </a: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більше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фактичної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вартості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ru-RU" sz="2000" b="1" i="1" spc="50" dirty="0" err="1">
                <a:latin typeface="Merriweather"/>
                <a:ea typeface="Merriweather"/>
                <a:cs typeface="Merriweather"/>
                <a:sym typeface="Merriweather"/>
              </a:rPr>
              <a:t>орендної</a:t>
            </a:r>
            <a:r>
              <a:rPr lang="ru-RU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 плати</a:t>
            </a:r>
          </a:p>
          <a:p>
            <a:pPr>
              <a:lnSpc>
                <a:spcPts val="3000"/>
              </a:lnSpc>
            </a:pPr>
            <a:endParaRPr lang="uk-UA" sz="2000" b="1" i="1" spc="50" dirty="0">
              <a:solidFill>
                <a:srgbClr val="FFC000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grpSp>
        <p:nvGrpSpPr>
          <p:cNvPr id="3" name="Group 3"/>
          <p:cNvGrpSpPr/>
          <p:nvPr/>
        </p:nvGrpSpPr>
        <p:grpSpPr>
          <a:xfrm>
            <a:off x="1643037" y="3020571"/>
            <a:ext cx="5589501" cy="656379"/>
            <a:chOff x="0" y="0"/>
            <a:chExt cx="1472132" cy="17287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72132" cy="172873"/>
            </a:xfrm>
            <a:custGeom>
              <a:avLst/>
              <a:gdLst/>
              <a:ahLst/>
              <a:cxnLst/>
              <a:rect l="l" t="t" r="r" b="b"/>
              <a:pathLst>
                <a:path w="1472132" h="172873">
                  <a:moveTo>
                    <a:pt x="0" y="0"/>
                  </a:moveTo>
                  <a:lnTo>
                    <a:pt x="1472132" y="0"/>
                  </a:lnTo>
                  <a:lnTo>
                    <a:pt x="1472132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1472132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55737" y="4032995"/>
            <a:ext cx="14963625" cy="656379"/>
            <a:chOff x="0" y="0"/>
            <a:chExt cx="3941037" cy="17287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941037" cy="172873"/>
            </a:xfrm>
            <a:custGeom>
              <a:avLst/>
              <a:gdLst/>
              <a:ahLst/>
              <a:cxnLst/>
              <a:rect l="l" t="t" r="r" b="b"/>
              <a:pathLst>
                <a:path w="3941037" h="172873">
                  <a:moveTo>
                    <a:pt x="0" y="0"/>
                  </a:moveTo>
                  <a:lnTo>
                    <a:pt x="3941037" y="0"/>
                  </a:lnTo>
                  <a:lnTo>
                    <a:pt x="394103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394103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60474" y="5683461"/>
            <a:ext cx="11650427" cy="656379"/>
            <a:chOff x="0" y="0"/>
            <a:chExt cx="3068425" cy="1728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68425" cy="172873"/>
            </a:xfrm>
            <a:custGeom>
              <a:avLst/>
              <a:gdLst/>
              <a:ahLst/>
              <a:cxnLst/>
              <a:rect l="l" t="t" r="r" b="b"/>
              <a:pathLst>
                <a:path w="3068425" h="172873">
                  <a:moveTo>
                    <a:pt x="0" y="0"/>
                  </a:moveTo>
                  <a:lnTo>
                    <a:pt x="3068425" y="0"/>
                  </a:lnTo>
                  <a:lnTo>
                    <a:pt x="306842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306842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11025" y="8894445"/>
            <a:ext cx="2224508" cy="656379"/>
            <a:chOff x="0" y="0"/>
            <a:chExt cx="585879" cy="1728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85879" cy="172873"/>
            </a:xfrm>
            <a:custGeom>
              <a:avLst/>
              <a:gdLst/>
              <a:ahLst/>
              <a:cxnLst/>
              <a:rect l="l" t="t" r="r" b="b"/>
              <a:pathLst>
                <a:path w="585879" h="172873">
                  <a:moveTo>
                    <a:pt x="0" y="0"/>
                  </a:moveTo>
                  <a:lnTo>
                    <a:pt x="585879" y="0"/>
                  </a:lnTo>
                  <a:lnTo>
                    <a:pt x="58587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58587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81137" y="2375645"/>
            <a:ext cx="14414017" cy="1228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Юридичний</a:t>
            </a:r>
            <a:r>
              <a:rPr lang="en-US" sz="4000" b="1" spc="400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захист</a:t>
            </a:r>
            <a:r>
              <a:rPr lang="en-US" sz="4000" b="1" spc="400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інтересів</a:t>
            </a:r>
            <a:r>
              <a:rPr lang="en-US" sz="4000" b="1" spc="400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орендодавців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гарантує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договір</a:t>
            </a:r>
            <a:endParaRPr lang="en-US" sz="4000" b="1" spc="40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711025" y="4718685"/>
            <a:ext cx="14091935" cy="792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Захист орендарів від ризику фінансових втрат через невиконання орендарем своїх обов'язків.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11025" y="4017520"/>
            <a:ext cx="16378998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Підвищення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платоспроможності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орендаря</a:t>
            </a:r>
            <a:endParaRPr lang="en-US" sz="4200" b="1" spc="42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711025" y="6339840"/>
            <a:ext cx="13470275" cy="1611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Покриття витрат на сплату податку на доходи фізичних осіб, єдиного податку, військового збору. Єдине зобов'язання орендодавця – своєчасне подання податкової звітності та сплата податків. </a:t>
            </a:r>
          </a:p>
          <a:p>
            <a:pPr algn="l">
              <a:lnSpc>
                <a:spcPts val="3299"/>
              </a:lnSpc>
            </a:pPr>
            <a:endParaRPr lang="en-US" sz="2199" spc="54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735428" y="8380095"/>
            <a:ext cx="14583589" cy="98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9"/>
              </a:lnSpc>
            </a:pPr>
            <a:r>
              <a:rPr lang="en-US" sz="2699" spc="67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ФОП на єдиному податку 2-ї та 3-ї групи може здавати житло, якщо мають</a:t>
            </a:r>
            <a:r>
              <a:rPr lang="en-US" sz="2699" spc="67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699" b="1" spc="67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КВЕД 68.20</a:t>
            </a:r>
            <a:r>
              <a:rPr lang="en-US" sz="2699" b="1" spc="6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699" spc="67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«Надання в оренду й експлуатацію нерухомого майна»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711025" y="5634990"/>
            <a:ext cx="11650427" cy="63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Компенсація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податкових</a:t>
            </a:r>
            <a:r>
              <a:rPr lang="en-US" sz="4200" b="1" spc="42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200" b="1" spc="42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витрат</a:t>
            </a:r>
            <a:endParaRPr lang="en-US" sz="4200" b="1" spc="42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2" name="AutoShape 22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23" name="TextBox 23"/>
          <p:cNvSpPr txBox="1"/>
          <p:nvPr/>
        </p:nvSpPr>
        <p:spPr>
          <a:xfrm>
            <a:off x="726873" y="894517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Важливо для власників житла – орендодавців: необхідність наявності договору оренди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 rot="5400000">
            <a:off x="4965560" y="7937765"/>
            <a:ext cx="7315200" cy="393192"/>
          </a:xfrm>
          <a:custGeom>
            <a:avLst/>
            <a:gdLst/>
            <a:ahLst/>
            <a:cxnLst/>
            <a:rect l="l" t="t" r="r" b="b"/>
            <a:pathLst>
              <a:path w="7315200" h="393192">
                <a:moveTo>
                  <a:pt x="0" y="0"/>
                </a:moveTo>
                <a:lnTo>
                  <a:pt x="7315200" y="0"/>
                </a:lnTo>
                <a:lnTo>
                  <a:pt x="7315200" y="393192"/>
                </a:lnTo>
                <a:lnTo>
                  <a:pt x="0" y="393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22354" y="3953193"/>
            <a:ext cx="1373510" cy="1373510"/>
          </a:xfrm>
          <a:custGeom>
            <a:avLst/>
            <a:gdLst/>
            <a:ahLst/>
            <a:cxnLst/>
            <a:rect l="l" t="t" r="r" b="b"/>
            <a:pathLst>
              <a:path w="1373510" h="1373510">
                <a:moveTo>
                  <a:pt x="0" y="0"/>
                </a:moveTo>
                <a:lnTo>
                  <a:pt x="1373509" y="0"/>
                </a:lnTo>
                <a:lnTo>
                  <a:pt x="1373509" y="1373510"/>
                </a:lnTo>
                <a:lnTo>
                  <a:pt x="0" y="13735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758168" y="3953193"/>
            <a:ext cx="1446060" cy="1393640"/>
          </a:xfrm>
          <a:custGeom>
            <a:avLst/>
            <a:gdLst/>
            <a:ahLst/>
            <a:cxnLst/>
            <a:rect l="l" t="t" r="r" b="b"/>
            <a:pathLst>
              <a:path w="1446060" h="1393640">
                <a:moveTo>
                  <a:pt x="0" y="0"/>
                </a:moveTo>
                <a:lnTo>
                  <a:pt x="1446060" y="0"/>
                </a:lnTo>
                <a:lnTo>
                  <a:pt x="1446060" y="1393641"/>
                </a:lnTo>
                <a:lnTo>
                  <a:pt x="0" y="13936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07014" y="2663026"/>
            <a:ext cx="5026925" cy="733249"/>
            <a:chOff x="0" y="0"/>
            <a:chExt cx="1323964" cy="19311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23964" cy="193119"/>
            </a:xfrm>
            <a:custGeom>
              <a:avLst/>
              <a:gdLst/>
              <a:ahLst/>
              <a:cxnLst/>
              <a:rect l="l" t="t" r="r" b="b"/>
              <a:pathLst>
                <a:path w="1323964" h="193119">
                  <a:moveTo>
                    <a:pt x="0" y="0"/>
                  </a:moveTo>
                  <a:lnTo>
                    <a:pt x="1323964" y="0"/>
                  </a:lnTo>
                  <a:lnTo>
                    <a:pt x="1323964" y="193119"/>
                  </a:lnTo>
                  <a:lnTo>
                    <a:pt x="0" y="193119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323964" cy="155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66118" y="4489550"/>
            <a:ext cx="2719276" cy="733249"/>
            <a:chOff x="0" y="0"/>
            <a:chExt cx="716188" cy="19311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16188" cy="193119"/>
            </a:xfrm>
            <a:custGeom>
              <a:avLst/>
              <a:gdLst/>
              <a:ahLst/>
              <a:cxnLst/>
              <a:rect l="l" t="t" r="r" b="b"/>
              <a:pathLst>
                <a:path w="716188" h="193119">
                  <a:moveTo>
                    <a:pt x="0" y="0"/>
                  </a:moveTo>
                  <a:lnTo>
                    <a:pt x="716188" y="0"/>
                  </a:lnTo>
                  <a:lnTo>
                    <a:pt x="716188" y="193119"/>
                  </a:lnTo>
                  <a:lnTo>
                    <a:pt x="0" y="193119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38100"/>
              <a:ext cx="716188" cy="15501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732478" y="5991328"/>
            <a:ext cx="2719276" cy="531498"/>
            <a:chOff x="0" y="0"/>
            <a:chExt cx="716188" cy="13998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6188" cy="139983"/>
            </a:xfrm>
            <a:custGeom>
              <a:avLst/>
              <a:gdLst/>
              <a:ahLst/>
              <a:cxnLst/>
              <a:rect l="l" t="t" r="r" b="b"/>
              <a:pathLst>
                <a:path w="716188" h="139983">
                  <a:moveTo>
                    <a:pt x="0" y="0"/>
                  </a:moveTo>
                  <a:lnTo>
                    <a:pt x="716188" y="0"/>
                  </a:lnTo>
                  <a:lnTo>
                    <a:pt x="716188" y="139983"/>
                  </a:lnTo>
                  <a:lnTo>
                    <a:pt x="0" y="13998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716188" cy="1018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08530" y="6751321"/>
            <a:ext cx="1862918" cy="327410"/>
            <a:chOff x="0" y="0"/>
            <a:chExt cx="490645" cy="862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90645" cy="86232"/>
            </a:xfrm>
            <a:custGeom>
              <a:avLst/>
              <a:gdLst/>
              <a:ahLst/>
              <a:cxnLst/>
              <a:rect l="l" t="t" r="r" b="b"/>
              <a:pathLst>
                <a:path w="490645" h="86232">
                  <a:moveTo>
                    <a:pt x="0" y="0"/>
                  </a:moveTo>
                  <a:lnTo>
                    <a:pt x="490645" y="0"/>
                  </a:lnTo>
                  <a:lnTo>
                    <a:pt x="490645" y="86232"/>
                  </a:lnTo>
                  <a:lnTo>
                    <a:pt x="0" y="8623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38100"/>
              <a:ext cx="490645" cy="48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451754" y="8361222"/>
            <a:ext cx="1519694" cy="327410"/>
            <a:chOff x="0" y="0"/>
            <a:chExt cx="400249" cy="8623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00249" cy="86232"/>
            </a:xfrm>
            <a:custGeom>
              <a:avLst/>
              <a:gdLst/>
              <a:ahLst/>
              <a:cxnLst/>
              <a:rect l="l" t="t" r="r" b="b"/>
              <a:pathLst>
                <a:path w="400249" h="86232">
                  <a:moveTo>
                    <a:pt x="0" y="0"/>
                  </a:moveTo>
                  <a:lnTo>
                    <a:pt x="400249" y="0"/>
                  </a:lnTo>
                  <a:lnTo>
                    <a:pt x="400249" y="86232"/>
                  </a:lnTo>
                  <a:lnTo>
                    <a:pt x="0" y="8623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38100"/>
              <a:ext cx="400249" cy="48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972679" y="9252593"/>
            <a:ext cx="3040881" cy="581819"/>
            <a:chOff x="0" y="0"/>
            <a:chExt cx="800890" cy="153236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00890" cy="153236"/>
            </a:xfrm>
            <a:custGeom>
              <a:avLst/>
              <a:gdLst/>
              <a:ahLst/>
              <a:cxnLst/>
              <a:rect l="l" t="t" r="r" b="b"/>
              <a:pathLst>
                <a:path w="800890" h="153236">
                  <a:moveTo>
                    <a:pt x="0" y="0"/>
                  </a:moveTo>
                  <a:lnTo>
                    <a:pt x="800890" y="0"/>
                  </a:lnTo>
                  <a:lnTo>
                    <a:pt x="800890" y="153236"/>
                  </a:lnTo>
                  <a:lnTo>
                    <a:pt x="0" y="15323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800890" cy="115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326258" y="9218858"/>
            <a:ext cx="3040881" cy="581819"/>
            <a:chOff x="0" y="0"/>
            <a:chExt cx="800890" cy="153236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00890" cy="153236"/>
            </a:xfrm>
            <a:custGeom>
              <a:avLst/>
              <a:gdLst/>
              <a:ahLst/>
              <a:cxnLst/>
              <a:rect l="l" t="t" r="r" b="b"/>
              <a:pathLst>
                <a:path w="800890" h="153236">
                  <a:moveTo>
                    <a:pt x="0" y="0"/>
                  </a:moveTo>
                  <a:lnTo>
                    <a:pt x="800890" y="0"/>
                  </a:lnTo>
                  <a:lnTo>
                    <a:pt x="800890" y="153236"/>
                  </a:lnTo>
                  <a:lnTo>
                    <a:pt x="0" y="15323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800890" cy="1151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204976" y="8234018"/>
            <a:ext cx="1660284" cy="384437"/>
            <a:chOff x="0" y="0"/>
            <a:chExt cx="437277" cy="10125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37277" cy="101251"/>
            </a:xfrm>
            <a:custGeom>
              <a:avLst/>
              <a:gdLst/>
              <a:ahLst/>
              <a:cxnLst/>
              <a:rect l="l" t="t" r="r" b="b"/>
              <a:pathLst>
                <a:path w="437277" h="101251">
                  <a:moveTo>
                    <a:pt x="0" y="0"/>
                  </a:moveTo>
                  <a:lnTo>
                    <a:pt x="437277" y="0"/>
                  </a:lnTo>
                  <a:lnTo>
                    <a:pt x="437277" y="101251"/>
                  </a:lnTo>
                  <a:lnTo>
                    <a:pt x="0" y="10125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38100"/>
              <a:ext cx="437277" cy="63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631071" y="7799961"/>
            <a:ext cx="1508307" cy="384437"/>
            <a:chOff x="0" y="0"/>
            <a:chExt cx="397250" cy="10125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397249" cy="101251"/>
            </a:xfrm>
            <a:custGeom>
              <a:avLst/>
              <a:gdLst/>
              <a:ahLst/>
              <a:cxnLst/>
              <a:rect l="l" t="t" r="r" b="b"/>
              <a:pathLst>
                <a:path w="397249" h="101251">
                  <a:moveTo>
                    <a:pt x="0" y="0"/>
                  </a:moveTo>
                  <a:lnTo>
                    <a:pt x="397249" y="0"/>
                  </a:lnTo>
                  <a:lnTo>
                    <a:pt x="397249" y="101251"/>
                  </a:lnTo>
                  <a:lnTo>
                    <a:pt x="0" y="10125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38100"/>
              <a:ext cx="397250" cy="63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409184" y="6063498"/>
            <a:ext cx="1693535" cy="487419"/>
            <a:chOff x="0" y="0"/>
            <a:chExt cx="446034" cy="128374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46034" cy="128374"/>
            </a:xfrm>
            <a:custGeom>
              <a:avLst/>
              <a:gdLst/>
              <a:ahLst/>
              <a:cxnLst/>
              <a:rect l="l" t="t" r="r" b="b"/>
              <a:pathLst>
                <a:path w="446034" h="128374">
                  <a:moveTo>
                    <a:pt x="0" y="0"/>
                  </a:moveTo>
                  <a:lnTo>
                    <a:pt x="446034" y="0"/>
                  </a:lnTo>
                  <a:lnTo>
                    <a:pt x="446034" y="128374"/>
                  </a:lnTo>
                  <a:lnTo>
                    <a:pt x="0" y="12837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38100"/>
              <a:ext cx="446034" cy="902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8962631" y="4495813"/>
            <a:ext cx="1919648" cy="763644"/>
            <a:chOff x="0" y="0"/>
            <a:chExt cx="505586" cy="201124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505586" cy="201124"/>
            </a:xfrm>
            <a:custGeom>
              <a:avLst/>
              <a:gdLst/>
              <a:ahLst/>
              <a:cxnLst/>
              <a:rect l="l" t="t" r="r" b="b"/>
              <a:pathLst>
                <a:path w="505586" h="201124">
                  <a:moveTo>
                    <a:pt x="0" y="0"/>
                  </a:moveTo>
                  <a:lnTo>
                    <a:pt x="505586" y="0"/>
                  </a:lnTo>
                  <a:lnTo>
                    <a:pt x="505586" y="201124"/>
                  </a:lnTo>
                  <a:lnTo>
                    <a:pt x="0" y="20112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38100"/>
              <a:ext cx="505586" cy="163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281809" y="2808367"/>
            <a:ext cx="2854061" cy="587909"/>
            <a:chOff x="0" y="0"/>
            <a:chExt cx="751687" cy="15484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751687" cy="154840"/>
            </a:xfrm>
            <a:custGeom>
              <a:avLst/>
              <a:gdLst/>
              <a:ahLst/>
              <a:cxnLst/>
              <a:rect l="l" t="t" r="r" b="b"/>
              <a:pathLst>
                <a:path w="751687" h="154840">
                  <a:moveTo>
                    <a:pt x="0" y="0"/>
                  </a:moveTo>
                  <a:lnTo>
                    <a:pt x="751687" y="0"/>
                  </a:lnTo>
                  <a:lnTo>
                    <a:pt x="751687" y="154840"/>
                  </a:lnTo>
                  <a:lnTo>
                    <a:pt x="0" y="15484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38100"/>
              <a:ext cx="751687" cy="1167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631071" y="3396276"/>
            <a:ext cx="2326924" cy="398800"/>
            <a:chOff x="0" y="0"/>
            <a:chExt cx="612852" cy="105034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12852" cy="105034"/>
            </a:xfrm>
            <a:custGeom>
              <a:avLst/>
              <a:gdLst/>
              <a:ahLst/>
              <a:cxnLst/>
              <a:rect l="l" t="t" r="r" b="b"/>
              <a:pathLst>
                <a:path w="612852" h="105034">
                  <a:moveTo>
                    <a:pt x="0" y="0"/>
                  </a:moveTo>
                  <a:lnTo>
                    <a:pt x="612852" y="0"/>
                  </a:lnTo>
                  <a:lnTo>
                    <a:pt x="612852" y="105034"/>
                  </a:lnTo>
                  <a:lnTo>
                    <a:pt x="0" y="10503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38100"/>
              <a:ext cx="612852" cy="66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5922930" y="3371934"/>
            <a:ext cx="1479542" cy="398800"/>
            <a:chOff x="0" y="0"/>
            <a:chExt cx="389673" cy="105034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389673" cy="105034"/>
            </a:xfrm>
            <a:custGeom>
              <a:avLst/>
              <a:gdLst/>
              <a:ahLst/>
              <a:cxnLst/>
              <a:rect l="l" t="t" r="r" b="b"/>
              <a:pathLst>
                <a:path w="389673" h="105034">
                  <a:moveTo>
                    <a:pt x="0" y="0"/>
                  </a:moveTo>
                  <a:lnTo>
                    <a:pt x="389673" y="0"/>
                  </a:lnTo>
                  <a:lnTo>
                    <a:pt x="389673" y="105034"/>
                  </a:lnTo>
                  <a:lnTo>
                    <a:pt x="0" y="10503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38100"/>
              <a:ext cx="389673" cy="669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6032032" y="2318396"/>
            <a:ext cx="9807440" cy="191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599" spc="6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здає в оренду 1-кімн. квартиру (загальна площа 30 кв. м) родині із 2-х осіб в м. Києві</a:t>
            </a:r>
            <a:r>
              <a:rPr lang="en-US" sz="2599" spc="6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599" b="1" spc="6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 8 000 грн на місяць </a:t>
            </a:r>
            <a:r>
              <a:rPr lang="en-US" sz="2599" spc="6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(за квартал </a:t>
            </a:r>
            <a:r>
              <a:rPr lang="en-US" sz="2599" b="1" spc="6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- 24 000, грн</a:t>
            </a:r>
            <a:r>
              <a:rPr lang="en-US" sz="2599" spc="6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).</a:t>
            </a:r>
          </a:p>
          <a:p>
            <a:pPr algn="l">
              <a:lnSpc>
                <a:spcPts val="3899"/>
              </a:lnSpc>
            </a:pPr>
            <a:endParaRPr lang="en-US" sz="2599" spc="64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" name="TextBox 50"/>
          <p:cNvSpPr txBox="1"/>
          <p:nvPr/>
        </p:nvSpPr>
        <p:spPr>
          <a:xfrm>
            <a:off x="714945" y="2687966"/>
            <a:ext cx="481969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Фізична</a:t>
            </a:r>
            <a:r>
              <a:rPr lang="en-US" sz="4000" spc="40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особа</a:t>
            </a:r>
          </a:p>
          <a:p>
            <a:pPr algn="l">
              <a:lnSpc>
                <a:spcPts val="4800"/>
              </a:lnSpc>
            </a:pPr>
            <a:endParaRPr lang="en-US" sz="4000" b="1" spc="40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51" name="TextBox 51"/>
          <p:cNvSpPr txBox="1"/>
          <p:nvPr/>
        </p:nvSpPr>
        <p:spPr>
          <a:xfrm>
            <a:off x="1635012" y="5476627"/>
            <a:ext cx="714054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spc="34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Податок та військовий збір</a:t>
            </a:r>
            <a:r>
              <a:rPr lang="en-US" sz="3400" spc="34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400" b="1" spc="34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5 520 грн</a:t>
            </a:r>
          </a:p>
          <a:p>
            <a:pPr algn="l">
              <a:lnSpc>
                <a:spcPts val="4080"/>
              </a:lnSpc>
            </a:pPr>
            <a:endParaRPr lang="en-US" sz="3400" b="1" spc="34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52" name="TextBox 52"/>
          <p:cNvSpPr txBox="1"/>
          <p:nvPr/>
        </p:nvSpPr>
        <p:spPr>
          <a:xfrm>
            <a:off x="1471932" y="4391036"/>
            <a:ext cx="4062710" cy="8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Не</a:t>
            </a:r>
            <a:r>
              <a:rPr lang="en-US" sz="4800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800" b="1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</a:t>
            </a:r>
            <a:r>
              <a:rPr lang="en-US" sz="4800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800" b="1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ВПО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709816" y="6953002"/>
            <a:ext cx="7149435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Якщо здаватиме таке житло родині ВПО за програмою субсидії на оренду, то</a:t>
            </a:r>
          </a:p>
          <a:p>
            <a:pPr algn="l">
              <a:lnSpc>
                <a:spcPts val="3299"/>
              </a:lnSpc>
            </a:pP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5 520 грн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орендодавцю компенсує держава і</a:t>
            </a:r>
          </a:p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всі </a:t>
            </a: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24 000 грн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залишаться в нього</a:t>
            </a:r>
          </a:p>
          <a:p>
            <a:pPr algn="l">
              <a:lnSpc>
                <a:spcPts val="3299"/>
              </a:lnSpc>
            </a:pPr>
            <a:endParaRPr lang="en-US" sz="2199" spc="54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4" name="TextBox 54"/>
          <p:cNvSpPr txBox="1"/>
          <p:nvPr/>
        </p:nvSpPr>
        <p:spPr>
          <a:xfrm>
            <a:off x="1482612" y="6667428"/>
            <a:ext cx="5603694" cy="2021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Із отриманого доходу в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24 000 грн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орендодавець щокварталу має сплатити податок на доходи фізичних осіб (ПДФО) та військовий збір в розмірі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5 520 грн</a:t>
            </a:r>
            <a:r>
              <a:rPr lang="en-US" sz="2199" spc="54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9915577" y="8747768"/>
            <a:ext cx="7851080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endParaRPr/>
          </a:p>
          <a:p>
            <a:pPr algn="l">
              <a:lnSpc>
                <a:spcPts val="4079"/>
              </a:lnSpc>
            </a:pPr>
            <a:r>
              <a:rPr lang="en-US" sz="3399" spc="339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99" spc="33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залишиться</a:t>
            </a:r>
            <a:r>
              <a:rPr lang="en-US" sz="3399" spc="339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99" spc="339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24 000 грн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9300035" y="4391036"/>
            <a:ext cx="3077840" cy="84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</a:t>
            </a:r>
            <a:r>
              <a:rPr lang="en-US" sz="4800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800" b="1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ВПО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300035" y="5545207"/>
            <a:ext cx="7140548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</a:pPr>
            <a:r>
              <a:rPr lang="en-US" sz="3400" spc="34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Податок та військовий збір</a:t>
            </a:r>
            <a:r>
              <a:rPr lang="en-US" sz="3400" spc="34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400" b="1" spc="34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0 грн</a:t>
            </a:r>
          </a:p>
          <a:p>
            <a:pPr algn="l">
              <a:lnSpc>
                <a:spcPts val="4080"/>
              </a:lnSpc>
            </a:pPr>
            <a:endParaRPr lang="en-US" sz="3400" b="1" spc="34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1635012" y="9262118"/>
            <a:ext cx="7851080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79"/>
              </a:lnSpc>
            </a:pPr>
            <a:r>
              <a:rPr lang="en-US" sz="3399" spc="33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залишиться</a:t>
            </a:r>
            <a:r>
              <a:rPr lang="en-US" sz="3399" spc="339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3399" spc="339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18 480 грн</a:t>
            </a:r>
          </a:p>
        </p:txBody>
      </p:sp>
      <p:sp>
        <p:nvSpPr>
          <p:cNvPr id="59" name="AutoShape 59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60" name="TextBox 60"/>
          <p:cNvSpPr txBox="1"/>
          <p:nvPr/>
        </p:nvSpPr>
        <p:spPr>
          <a:xfrm>
            <a:off x="726873" y="894517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розміру компенсації податків </a:t>
            </a:r>
          </a:p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та військового збору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4462143" y="4003421"/>
            <a:ext cx="9363713" cy="1596081"/>
          </a:xfrm>
          <a:prstGeom prst="rect">
            <a:avLst/>
          </a:prstGeom>
          <a:solidFill>
            <a:srgbClr val="326474">
              <a:alpha val="89804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6205197" y="7464587"/>
            <a:ext cx="5970860" cy="821873"/>
          </a:xfrm>
          <a:prstGeom prst="rect">
            <a:avLst/>
          </a:prstGeom>
          <a:solidFill>
            <a:srgbClr val="326474">
              <a:alpha val="89804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6238885" y="4426585"/>
            <a:ext cx="6645342" cy="716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35"/>
              </a:lnSpc>
            </a:pPr>
            <a:r>
              <a:rPr lang="en-US" sz="4900" b="1" spc="49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Дякую за увагу!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555565" y="6154693"/>
            <a:ext cx="13176870" cy="152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Сподіваємося на співпрацю,</a:t>
            </a:r>
          </a:p>
          <a:p>
            <a:pPr algn="ctr">
              <a:lnSpc>
                <a:spcPts val="4059"/>
              </a:lnSpc>
            </a:pPr>
            <a:r>
              <a:rPr lang="en-US" sz="2899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пропозиції для вдосконалення експерименту очікуємо на e-mail:</a:t>
            </a:r>
          </a:p>
          <a:p>
            <a:pPr algn="ctr">
              <a:lnSpc>
                <a:spcPts val="4059"/>
              </a:lnSpc>
              <a:spcBef>
                <a:spcPct val="0"/>
              </a:spcBef>
            </a:pPr>
            <a:endParaRPr lang="en-US" sz="2899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546466" y="7624084"/>
            <a:ext cx="5195069" cy="497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subsidia.orenda@gmail.com</a:t>
            </a:r>
          </a:p>
        </p:txBody>
      </p:sp>
      <p:sp>
        <p:nvSpPr>
          <p:cNvPr id="8" name="AutoShape 8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9" name="Freeform 9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>
            <a:off x="9854366" y="2733624"/>
            <a:ext cx="478351" cy="110021"/>
          </a:xfrm>
          <a:custGeom>
            <a:avLst/>
            <a:gdLst/>
            <a:ahLst/>
            <a:cxnLst/>
            <a:rect l="l" t="t" r="r" b="b"/>
            <a:pathLst>
              <a:path w="478351" h="110021">
                <a:moveTo>
                  <a:pt x="0" y="0"/>
                </a:moveTo>
                <a:lnTo>
                  <a:pt x="478350" y="0"/>
                </a:lnTo>
                <a:lnTo>
                  <a:pt x="478350" y="110021"/>
                </a:lnTo>
                <a:lnTo>
                  <a:pt x="0" y="1100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481435" y="2696399"/>
            <a:ext cx="544948" cy="278605"/>
          </a:xfrm>
          <a:custGeom>
            <a:avLst/>
            <a:gdLst/>
            <a:ahLst/>
            <a:cxnLst/>
            <a:rect l="l" t="t" r="r" b="b"/>
            <a:pathLst>
              <a:path w="544948" h="278605">
                <a:moveTo>
                  <a:pt x="0" y="0"/>
                </a:moveTo>
                <a:lnTo>
                  <a:pt x="544948" y="0"/>
                </a:lnTo>
                <a:lnTo>
                  <a:pt x="544948" y="278605"/>
                </a:lnTo>
                <a:lnTo>
                  <a:pt x="0" y="2786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673044" y="3521674"/>
            <a:ext cx="17093612" cy="1574843"/>
            <a:chOff x="0" y="0"/>
            <a:chExt cx="4502021" cy="4147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502021" cy="414773"/>
            </a:xfrm>
            <a:custGeom>
              <a:avLst/>
              <a:gdLst/>
              <a:ahLst/>
              <a:cxnLst/>
              <a:rect l="l" t="t" r="r" b="b"/>
              <a:pathLst>
                <a:path w="4502021" h="414773">
                  <a:moveTo>
                    <a:pt x="14040" y="0"/>
                  </a:moveTo>
                  <a:lnTo>
                    <a:pt x="4487981" y="0"/>
                  </a:lnTo>
                  <a:cubicBezTo>
                    <a:pt x="4495735" y="0"/>
                    <a:pt x="4502021" y="6286"/>
                    <a:pt x="4502021" y="14040"/>
                  </a:cubicBezTo>
                  <a:lnTo>
                    <a:pt x="4502021" y="400733"/>
                  </a:lnTo>
                  <a:cubicBezTo>
                    <a:pt x="4502021" y="408487"/>
                    <a:pt x="4495735" y="414773"/>
                    <a:pt x="4487981" y="414773"/>
                  </a:cubicBezTo>
                  <a:lnTo>
                    <a:pt x="14040" y="414773"/>
                  </a:lnTo>
                  <a:cubicBezTo>
                    <a:pt x="6286" y="414773"/>
                    <a:pt x="0" y="408487"/>
                    <a:pt x="0" y="400733"/>
                  </a:cubicBezTo>
                  <a:lnTo>
                    <a:pt x="0" y="14040"/>
                  </a:lnTo>
                  <a:cubicBezTo>
                    <a:pt x="0" y="6286"/>
                    <a:pt x="6286" y="0"/>
                    <a:pt x="1404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4502021" cy="3766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594034" y="4115798"/>
            <a:ext cx="698341" cy="357027"/>
          </a:xfrm>
          <a:custGeom>
            <a:avLst/>
            <a:gdLst/>
            <a:ahLst/>
            <a:cxnLst/>
            <a:rect l="l" t="t" r="r" b="b"/>
            <a:pathLst>
              <a:path w="698341" h="357027">
                <a:moveTo>
                  <a:pt x="0" y="0"/>
                </a:moveTo>
                <a:lnTo>
                  <a:pt x="698342" y="0"/>
                </a:lnTo>
                <a:lnTo>
                  <a:pt x="698342" y="357027"/>
                </a:lnTo>
                <a:lnTo>
                  <a:pt x="0" y="35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623401" y="399549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04307" y="399549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301508" y="3867040"/>
            <a:ext cx="260094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Корегувальні коефіцієнти</a:t>
            </a:r>
          </a:p>
        </p:txBody>
      </p:sp>
      <p:sp>
        <p:nvSpPr>
          <p:cNvPr id="12" name="Freeform 12"/>
          <p:cNvSpPr/>
          <p:nvPr/>
        </p:nvSpPr>
        <p:spPr>
          <a:xfrm>
            <a:off x="13529327" y="399549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5" y="0"/>
                </a:lnTo>
                <a:lnTo>
                  <a:pt x="616225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673044" y="5149079"/>
            <a:ext cx="12558728" cy="1510059"/>
            <a:chOff x="0" y="0"/>
            <a:chExt cx="3307649" cy="39771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07648" cy="397711"/>
            </a:xfrm>
            <a:custGeom>
              <a:avLst/>
              <a:gdLst/>
              <a:ahLst/>
              <a:cxnLst/>
              <a:rect l="l" t="t" r="r" b="b"/>
              <a:pathLst>
                <a:path w="3307648" h="397711">
                  <a:moveTo>
                    <a:pt x="19110" y="0"/>
                  </a:moveTo>
                  <a:lnTo>
                    <a:pt x="3288538" y="0"/>
                  </a:lnTo>
                  <a:cubicBezTo>
                    <a:pt x="3293607" y="0"/>
                    <a:pt x="3298467" y="2013"/>
                    <a:pt x="3302051" y="5597"/>
                  </a:cubicBezTo>
                  <a:cubicBezTo>
                    <a:pt x="3305635" y="9181"/>
                    <a:pt x="3307648" y="14042"/>
                    <a:pt x="3307648" y="19110"/>
                  </a:cubicBezTo>
                  <a:lnTo>
                    <a:pt x="3307648" y="378601"/>
                  </a:lnTo>
                  <a:cubicBezTo>
                    <a:pt x="3307648" y="383669"/>
                    <a:pt x="3305635" y="388530"/>
                    <a:pt x="3302051" y="392114"/>
                  </a:cubicBezTo>
                  <a:cubicBezTo>
                    <a:pt x="3298467" y="395698"/>
                    <a:pt x="3293607" y="397711"/>
                    <a:pt x="3288538" y="397711"/>
                  </a:cubicBezTo>
                  <a:lnTo>
                    <a:pt x="19110" y="397711"/>
                  </a:lnTo>
                  <a:cubicBezTo>
                    <a:pt x="14042" y="397711"/>
                    <a:pt x="9181" y="395698"/>
                    <a:pt x="5597" y="392114"/>
                  </a:cubicBezTo>
                  <a:cubicBezTo>
                    <a:pt x="2013" y="388530"/>
                    <a:pt x="0" y="383669"/>
                    <a:pt x="0" y="378601"/>
                  </a:cubicBezTo>
                  <a:lnTo>
                    <a:pt x="0" y="19110"/>
                  </a:lnTo>
                  <a:cubicBezTo>
                    <a:pt x="0" y="14042"/>
                    <a:pt x="2013" y="9181"/>
                    <a:pt x="5597" y="5597"/>
                  </a:cubicBezTo>
                  <a:cubicBezTo>
                    <a:pt x="9181" y="2013"/>
                    <a:pt x="14042" y="0"/>
                    <a:pt x="1911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3307649" cy="359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3481435" y="5679707"/>
            <a:ext cx="698341" cy="357027"/>
          </a:xfrm>
          <a:custGeom>
            <a:avLst/>
            <a:gdLst/>
            <a:ahLst/>
            <a:cxnLst/>
            <a:rect l="l" t="t" r="r" b="b"/>
            <a:pathLst>
              <a:path w="698341" h="357027">
                <a:moveTo>
                  <a:pt x="0" y="0"/>
                </a:moveTo>
                <a:lnTo>
                  <a:pt x="698342" y="0"/>
                </a:lnTo>
                <a:lnTo>
                  <a:pt x="698342" y="357027"/>
                </a:lnTo>
                <a:lnTo>
                  <a:pt x="0" y="35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479229" y="5492364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673044" y="6819893"/>
            <a:ext cx="16835060" cy="1510059"/>
            <a:chOff x="0" y="0"/>
            <a:chExt cx="4433925" cy="3977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433925" cy="397711"/>
            </a:xfrm>
            <a:custGeom>
              <a:avLst/>
              <a:gdLst/>
              <a:ahLst/>
              <a:cxnLst/>
              <a:rect l="l" t="t" r="r" b="b"/>
              <a:pathLst>
                <a:path w="4433925" h="397711">
                  <a:moveTo>
                    <a:pt x="14256" y="0"/>
                  </a:moveTo>
                  <a:lnTo>
                    <a:pt x="4419669" y="0"/>
                  </a:lnTo>
                  <a:cubicBezTo>
                    <a:pt x="4423450" y="0"/>
                    <a:pt x="4427076" y="1502"/>
                    <a:pt x="4429750" y="4175"/>
                  </a:cubicBezTo>
                  <a:cubicBezTo>
                    <a:pt x="4432423" y="6849"/>
                    <a:pt x="4433925" y="10475"/>
                    <a:pt x="4433925" y="14256"/>
                  </a:cubicBezTo>
                  <a:lnTo>
                    <a:pt x="4433925" y="383455"/>
                  </a:lnTo>
                  <a:cubicBezTo>
                    <a:pt x="4433925" y="391328"/>
                    <a:pt x="4427543" y="397711"/>
                    <a:pt x="4419669" y="397711"/>
                  </a:cubicBezTo>
                  <a:lnTo>
                    <a:pt x="14256" y="397711"/>
                  </a:lnTo>
                  <a:cubicBezTo>
                    <a:pt x="6383" y="397711"/>
                    <a:pt x="0" y="391328"/>
                    <a:pt x="0" y="383455"/>
                  </a:cubicBezTo>
                  <a:lnTo>
                    <a:pt x="0" y="14256"/>
                  </a:lnTo>
                  <a:cubicBezTo>
                    <a:pt x="0" y="6383"/>
                    <a:pt x="6383" y="0"/>
                    <a:pt x="1425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4433925" cy="3596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3943205" y="7335413"/>
            <a:ext cx="698341" cy="357027"/>
          </a:xfrm>
          <a:custGeom>
            <a:avLst/>
            <a:gdLst/>
            <a:ahLst/>
            <a:cxnLst/>
            <a:rect l="l" t="t" r="r" b="b"/>
            <a:pathLst>
              <a:path w="698341" h="357027">
                <a:moveTo>
                  <a:pt x="0" y="0"/>
                </a:moveTo>
                <a:lnTo>
                  <a:pt x="698341" y="0"/>
                </a:lnTo>
                <a:lnTo>
                  <a:pt x="698341" y="357027"/>
                </a:lnTo>
                <a:lnTo>
                  <a:pt x="0" y="3570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350507" y="7259561"/>
            <a:ext cx="706569" cy="508730"/>
          </a:xfrm>
          <a:custGeom>
            <a:avLst/>
            <a:gdLst/>
            <a:ahLst/>
            <a:cxnLst/>
            <a:rect l="l" t="t" r="r" b="b"/>
            <a:pathLst>
              <a:path w="706569" h="508730">
                <a:moveTo>
                  <a:pt x="0" y="0"/>
                </a:moveTo>
                <a:lnTo>
                  <a:pt x="706569" y="0"/>
                </a:lnTo>
                <a:lnTo>
                  <a:pt x="706569" y="508730"/>
                </a:lnTo>
                <a:lnTo>
                  <a:pt x="0" y="5087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4092955" y="7192906"/>
            <a:ext cx="616226" cy="580022"/>
          </a:xfrm>
          <a:custGeom>
            <a:avLst/>
            <a:gdLst/>
            <a:ahLst/>
            <a:cxnLst/>
            <a:rect l="l" t="t" r="r" b="b"/>
            <a:pathLst>
              <a:path w="616226" h="580022">
                <a:moveTo>
                  <a:pt x="0" y="0"/>
                </a:moveTo>
                <a:lnTo>
                  <a:pt x="616226" y="0"/>
                </a:lnTo>
                <a:lnTo>
                  <a:pt x="616226" y="580022"/>
                </a:lnTo>
                <a:lnTo>
                  <a:pt x="0" y="5800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673044" y="2263311"/>
            <a:ext cx="15055472" cy="1129222"/>
            <a:chOff x="0" y="0"/>
            <a:chExt cx="3965227" cy="29740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3965227" cy="297408"/>
            </a:xfrm>
            <a:custGeom>
              <a:avLst/>
              <a:gdLst/>
              <a:ahLst/>
              <a:cxnLst/>
              <a:rect l="l" t="t" r="r" b="b"/>
              <a:pathLst>
                <a:path w="3965227" h="297408">
                  <a:moveTo>
                    <a:pt x="15941" y="0"/>
                  </a:moveTo>
                  <a:lnTo>
                    <a:pt x="3949286" y="0"/>
                  </a:lnTo>
                  <a:cubicBezTo>
                    <a:pt x="3958090" y="0"/>
                    <a:pt x="3965227" y="7137"/>
                    <a:pt x="3965227" y="15941"/>
                  </a:cubicBezTo>
                  <a:lnTo>
                    <a:pt x="3965227" y="281467"/>
                  </a:lnTo>
                  <a:cubicBezTo>
                    <a:pt x="3965227" y="285695"/>
                    <a:pt x="3963548" y="289750"/>
                    <a:pt x="3960558" y="292739"/>
                  </a:cubicBezTo>
                  <a:cubicBezTo>
                    <a:pt x="3957569" y="295729"/>
                    <a:pt x="3953514" y="297408"/>
                    <a:pt x="3949286" y="297408"/>
                  </a:cubicBezTo>
                  <a:lnTo>
                    <a:pt x="15941" y="297408"/>
                  </a:lnTo>
                  <a:cubicBezTo>
                    <a:pt x="11713" y="297408"/>
                    <a:pt x="7659" y="295729"/>
                    <a:pt x="4669" y="292739"/>
                  </a:cubicBezTo>
                  <a:cubicBezTo>
                    <a:pt x="1679" y="289750"/>
                    <a:pt x="0" y="285695"/>
                    <a:pt x="0" y="281467"/>
                  </a:cubicBezTo>
                  <a:lnTo>
                    <a:pt x="0" y="15941"/>
                  </a:lnTo>
                  <a:cubicBezTo>
                    <a:pt x="0" y="11713"/>
                    <a:pt x="1679" y="7659"/>
                    <a:pt x="4669" y="4669"/>
                  </a:cubicBezTo>
                  <a:cubicBezTo>
                    <a:pt x="7659" y="1679"/>
                    <a:pt x="11713" y="0"/>
                    <a:pt x="1594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3965227" cy="259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028700" y="2370170"/>
            <a:ext cx="2245494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Субсидія на оренду житла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92376" y="2570195"/>
            <a:ext cx="556199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Соціальна вартість оренди житла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666232" y="2570195"/>
            <a:ext cx="5726190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 обов’язкового платежу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28700" y="3654310"/>
            <a:ext cx="2382309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Соціальна вартість оренди житла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4637878" y="3683531"/>
            <a:ext cx="2293636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Соціальний норматив житла *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7509474" y="3690606"/>
            <a:ext cx="2913396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Середня вартість житла  (193,6 грн за 1 кв. м 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487575" y="3867040"/>
            <a:ext cx="3020528" cy="78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Кількість осіб у домогосподарстві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28700" y="5281302"/>
            <a:ext cx="2725209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Розмір обов’язкового платежу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458930" y="5563935"/>
            <a:ext cx="3020299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Дохід родини ВПО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311388" y="5632082"/>
            <a:ext cx="4581786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  <a:spcBef>
                <a:spcPct val="0"/>
              </a:spcBef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% обов’язкового платежу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7057715"/>
            <a:ext cx="2725209" cy="118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% обов’язкового платежу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 b="1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9" name="AutoShape 39"/>
          <p:cNvSpPr/>
          <p:nvPr/>
        </p:nvSpPr>
        <p:spPr>
          <a:xfrm>
            <a:off x="5365077" y="8463302"/>
            <a:ext cx="2884919" cy="384639"/>
          </a:xfrm>
          <a:prstGeom prst="rect">
            <a:avLst/>
          </a:prstGeom>
          <a:solidFill>
            <a:srgbClr val="326474">
              <a:alpha val="89804"/>
            </a:srgbClr>
          </a:solidFill>
        </p:spPr>
      </p:sp>
      <p:sp>
        <p:nvSpPr>
          <p:cNvPr id="40" name="TextBox 40"/>
          <p:cNvSpPr txBox="1"/>
          <p:nvPr/>
        </p:nvSpPr>
        <p:spPr>
          <a:xfrm>
            <a:off x="4948681" y="6925307"/>
            <a:ext cx="3094691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Середньомісячний дохід родини ВПО на 1 особу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517757" y="6954413"/>
            <a:ext cx="4384698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2 величини прожиткового мінімуму на особу на місяць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15008234" y="6954413"/>
            <a:ext cx="2499870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20"/>
              </a:lnSpc>
            </a:pPr>
            <a:r>
              <a:rPr lang="en-US" sz="230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Базова норма плати за найм (=20)</a:t>
            </a:r>
          </a:p>
          <a:p>
            <a:pPr algn="l">
              <a:lnSpc>
                <a:spcPts val="3220"/>
              </a:lnSpc>
              <a:spcBef>
                <a:spcPct val="0"/>
              </a:spcBef>
            </a:pPr>
            <a:endParaRPr lang="en-US" sz="230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763948" y="8420816"/>
            <a:ext cx="16586256" cy="188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5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*Соціальний норматив житла – </a:t>
            </a:r>
            <a:r>
              <a:rPr lang="en-US" sz="2000" b="1" spc="5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13,65 кв. м на особу</a:t>
            </a:r>
            <a:r>
              <a:rPr lang="en-US" sz="2000" spc="50">
                <a:solidFill>
                  <a:srgbClr val="FFE26E"/>
                </a:solidFill>
                <a:latin typeface="Merriweather"/>
                <a:ea typeface="Merriweather"/>
                <a:cs typeface="Merriweather"/>
                <a:sym typeface="Merriweather"/>
              </a:rPr>
              <a:t>,</a:t>
            </a:r>
            <a:r>
              <a:rPr lang="en-US" sz="2000" spc="5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але не менше як 35,22 кв. м на сім’ю, та не більше ніж загальна площа житлового приміщення, яке здається в найм. (максимально допустима величина, що може бути взята в розрахунок 130 кв. м для квартири і 230 кв.м. для будинку). У випадку якщо, сума субсидії перевищує величину щомісячного платежу за найм, то субсидія виплачуватиметься на рівні щомісячного платежу. </a:t>
            </a:r>
          </a:p>
          <a:p>
            <a:pPr algn="l">
              <a:lnSpc>
                <a:spcPts val="2999"/>
              </a:lnSpc>
            </a:pPr>
            <a:endParaRPr lang="en-US" sz="2000" spc="5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" name="AutoShape 44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45" name="TextBox 45"/>
          <p:cNvSpPr txBox="1"/>
          <p:nvPr/>
        </p:nvSpPr>
        <p:spPr>
          <a:xfrm>
            <a:off x="726873" y="894517"/>
            <a:ext cx="1061031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b="1" spc="25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ДОВІДКОВО</a:t>
            </a:r>
          </a:p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Як розрахувати субсидію на оренду житла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TextBox 3"/>
          <p:cNvSpPr txBox="1"/>
          <p:nvPr/>
        </p:nvSpPr>
        <p:spPr>
          <a:xfrm>
            <a:off x="4903355" y="2396490"/>
            <a:ext cx="12709017" cy="2836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 b="1" spc="134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Державна підтримка в оплаті вартості оренди житла, яка дозволяє знайти більш безпечне житло та інтегруватися в громаду тим ВПО, які покинули або втратили свої домівки під час АТО/ООС або вже зараз за часів повномасштабного вторгнення РФ</a:t>
            </a:r>
          </a:p>
          <a:p>
            <a:pPr algn="l">
              <a:lnSpc>
                <a:spcPts val="3779"/>
              </a:lnSpc>
            </a:pPr>
            <a:endParaRPr lang="en-US" sz="2699" b="1" spc="134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743989" y="3088978"/>
            <a:ext cx="3743526" cy="1244897"/>
            <a:chOff x="0" y="0"/>
            <a:chExt cx="985949" cy="3278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85949" cy="327874"/>
            </a:xfrm>
            <a:custGeom>
              <a:avLst/>
              <a:gdLst/>
              <a:ahLst/>
              <a:cxnLst/>
              <a:rect l="l" t="t" r="r" b="b"/>
              <a:pathLst>
                <a:path w="985949" h="327874">
                  <a:moveTo>
                    <a:pt x="0" y="0"/>
                  </a:moveTo>
                  <a:lnTo>
                    <a:pt x="985949" y="0"/>
                  </a:lnTo>
                  <a:lnTo>
                    <a:pt x="985949" y="327874"/>
                  </a:lnTo>
                  <a:lnTo>
                    <a:pt x="0" y="327874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985949" cy="2897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64546" y="3270221"/>
            <a:ext cx="4732436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99"/>
              </a:lnSpc>
            </a:pPr>
            <a:r>
              <a:rPr lang="en-US" sz="5499" b="1" spc="549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 це?</a:t>
            </a:r>
          </a:p>
        </p:txBody>
      </p:sp>
      <p:sp>
        <p:nvSpPr>
          <p:cNvPr id="8" name="Freeform 8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10" name="TextBox 10"/>
          <p:cNvSpPr txBox="1"/>
          <p:nvPr/>
        </p:nvSpPr>
        <p:spPr>
          <a:xfrm>
            <a:off x="1028700" y="804810"/>
            <a:ext cx="10352844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26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Субсидія на оренду житла – новий інструмент підтримки ВПО</a:t>
            </a:r>
          </a:p>
          <a:p>
            <a:pPr algn="l">
              <a:lnSpc>
                <a:spcPts val="3640"/>
              </a:lnSpc>
            </a:pPr>
            <a:endParaRPr lang="en-US" sz="2600" spc="26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028700" y="6404224"/>
            <a:ext cx="1425953" cy="1156805"/>
          </a:xfrm>
          <a:custGeom>
            <a:avLst/>
            <a:gdLst/>
            <a:ahLst/>
            <a:cxnLst/>
            <a:rect l="l" t="t" r="r" b="b"/>
            <a:pathLst>
              <a:path w="1425953" h="1156805">
                <a:moveTo>
                  <a:pt x="0" y="0"/>
                </a:moveTo>
                <a:lnTo>
                  <a:pt x="1425953" y="0"/>
                </a:lnTo>
                <a:lnTo>
                  <a:pt x="1425953" y="1156805"/>
                </a:lnTo>
                <a:lnTo>
                  <a:pt x="0" y="1156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671561" y="6628319"/>
            <a:ext cx="14587739" cy="135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</a:pPr>
            <a:r>
              <a:rPr lang="en-US" sz="2579" b="1" spc="128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Виклик війни по пошуку житлових рішень для великої кількості сімей ВПО, які змушені були покинути свої домівки</a:t>
            </a:r>
          </a:p>
          <a:p>
            <a:pPr algn="l">
              <a:lnSpc>
                <a:spcPts val="3610"/>
              </a:lnSpc>
            </a:pPr>
            <a:endParaRPr lang="en-US" sz="2579" b="1" spc="128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743989" y="5143500"/>
            <a:ext cx="11595414" cy="1014810"/>
            <a:chOff x="0" y="0"/>
            <a:chExt cx="3053936" cy="2672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053936" cy="267275"/>
            </a:xfrm>
            <a:custGeom>
              <a:avLst/>
              <a:gdLst/>
              <a:ahLst/>
              <a:cxnLst/>
              <a:rect l="l" t="t" r="r" b="b"/>
              <a:pathLst>
                <a:path w="3053936" h="267275">
                  <a:moveTo>
                    <a:pt x="0" y="0"/>
                  </a:moveTo>
                  <a:lnTo>
                    <a:pt x="3053936" y="0"/>
                  </a:lnTo>
                  <a:lnTo>
                    <a:pt x="3053936" y="267275"/>
                  </a:lnTo>
                  <a:lnTo>
                    <a:pt x="0" y="26727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3053936" cy="229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09925" y="5233035"/>
            <a:ext cx="11395390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b="1" spc="45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Передумови запровадження</a:t>
            </a:r>
          </a:p>
        </p:txBody>
      </p:sp>
      <p:sp>
        <p:nvSpPr>
          <p:cNvPr id="17" name="Freeform 17"/>
          <p:cNvSpPr/>
          <p:nvPr/>
        </p:nvSpPr>
        <p:spPr>
          <a:xfrm>
            <a:off x="1028700" y="7561029"/>
            <a:ext cx="1425953" cy="1156805"/>
          </a:xfrm>
          <a:custGeom>
            <a:avLst/>
            <a:gdLst/>
            <a:ahLst/>
            <a:cxnLst/>
            <a:rect l="l" t="t" r="r" b="b"/>
            <a:pathLst>
              <a:path w="1425953" h="1156805">
                <a:moveTo>
                  <a:pt x="0" y="0"/>
                </a:moveTo>
                <a:lnTo>
                  <a:pt x="1425953" y="0"/>
                </a:lnTo>
                <a:lnTo>
                  <a:pt x="1425953" y="1156805"/>
                </a:lnTo>
                <a:lnTo>
                  <a:pt x="0" y="1156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628050" y="7834841"/>
            <a:ext cx="14631250" cy="43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</a:pPr>
            <a:r>
              <a:rPr lang="en-US" sz="2579" b="1" spc="128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Формування фонду соціального житла потребує часу та значних ресурсів</a:t>
            </a:r>
          </a:p>
        </p:txBody>
      </p:sp>
      <p:sp>
        <p:nvSpPr>
          <p:cNvPr id="19" name="Freeform 19"/>
          <p:cNvSpPr/>
          <p:nvPr/>
        </p:nvSpPr>
        <p:spPr>
          <a:xfrm>
            <a:off x="1028700" y="8791012"/>
            <a:ext cx="1425953" cy="1156805"/>
          </a:xfrm>
          <a:custGeom>
            <a:avLst/>
            <a:gdLst/>
            <a:ahLst/>
            <a:cxnLst/>
            <a:rect l="l" t="t" r="r" b="b"/>
            <a:pathLst>
              <a:path w="1425953" h="1156805">
                <a:moveTo>
                  <a:pt x="0" y="0"/>
                </a:moveTo>
                <a:lnTo>
                  <a:pt x="1425953" y="0"/>
                </a:lnTo>
                <a:lnTo>
                  <a:pt x="1425953" y="1156805"/>
                </a:lnTo>
                <a:lnTo>
                  <a:pt x="0" y="1156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671561" y="8597030"/>
            <a:ext cx="14940811" cy="135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10"/>
              </a:lnSpc>
            </a:pPr>
            <a:r>
              <a:rPr lang="en-US" sz="2579" b="1" spc="128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Наявність ресурсу приватного сектору нерухомості на ринку оренди житла — вільне житло, зокрема громадян, які перебувають за кордоном, що може бути використане для проживання ВПО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55484" y="3432213"/>
            <a:ext cx="7737044" cy="725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Прозорий механізм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Врахування регіональних особливостей вартості оренди житла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Індивідуальний підхід до розрахунку розміру субсидії для кожної родини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Компенсація податків орендодавцю, що стимулює офіційну здачу житла в оренду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Захист обох сторін умовами договору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Гарантовані виплати за рахунок коштів державного бюджету</a:t>
            </a:r>
          </a:p>
          <a:p>
            <a:pPr algn="l">
              <a:lnSpc>
                <a:spcPts val="4497"/>
              </a:lnSpc>
            </a:pPr>
            <a:endParaRPr lang="en-US" sz="2599" b="1" spc="12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l">
              <a:lnSpc>
                <a:spcPts val="4497"/>
              </a:lnSpc>
            </a:pPr>
            <a:endParaRPr lang="en-US" sz="2599" b="1" spc="12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585487" y="3331309"/>
            <a:ext cx="8653603" cy="7254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Чіткий алгоритм подачі заяви 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та договору оренди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Можливість подати заяву та договір оренди як офлайн так і онлайн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Облік і нарахування субсидії - цифровізовано і централізовано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Швидке отримання допомоги після перевірки відомостей в державних реєстрах</a:t>
            </a:r>
          </a:p>
          <a:p>
            <a:pPr algn="l">
              <a:lnSpc>
                <a:spcPts val="4497"/>
              </a:lnSpc>
            </a:pPr>
            <a:r>
              <a:rPr lang="en-US" sz="2599" b="1" spc="12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Не обмежує в можливості орендаря отримати субсидію на житлово-комунальні послуги</a:t>
            </a:r>
          </a:p>
          <a:p>
            <a:pPr algn="l">
              <a:lnSpc>
                <a:spcPts val="4497"/>
              </a:lnSpc>
            </a:pPr>
            <a:endParaRPr lang="en-US" sz="2599" b="1" spc="12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529169" y="2319140"/>
            <a:ext cx="13383120" cy="896144"/>
            <a:chOff x="0" y="0"/>
            <a:chExt cx="3524772" cy="23602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4772" cy="236021"/>
            </a:xfrm>
            <a:custGeom>
              <a:avLst/>
              <a:gdLst/>
              <a:ahLst/>
              <a:cxnLst/>
              <a:rect l="l" t="t" r="r" b="b"/>
              <a:pathLst>
                <a:path w="3524772" h="236021">
                  <a:moveTo>
                    <a:pt x="0" y="0"/>
                  </a:moveTo>
                  <a:lnTo>
                    <a:pt x="3524772" y="0"/>
                  </a:lnTo>
                  <a:lnTo>
                    <a:pt x="3524772" y="236021"/>
                  </a:lnTo>
                  <a:lnTo>
                    <a:pt x="0" y="23602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3524772" cy="197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2369730"/>
            <a:ext cx="17259300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Новий інструмент – нові можливості</a:t>
            </a:r>
          </a:p>
        </p:txBody>
      </p:sp>
      <p:sp>
        <p:nvSpPr>
          <p:cNvPr id="8" name="Freeform 8"/>
          <p:cNvSpPr/>
          <p:nvPr/>
        </p:nvSpPr>
        <p:spPr>
          <a:xfrm>
            <a:off x="293797" y="3556038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3797" y="4086888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3890" y="5297454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93797" y="6357590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93797" y="8071075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93797" y="8605366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8954453" y="3455134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2"/>
                </a:lnTo>
                <a:lnTo>
                  <a:pt x="0" y="38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8954453" y="4562310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8954453" y="6739481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2"/>
                </a:lnTo>
                <a:lnTo>
                  <a:pt x="0" y="38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8953636" y="5679345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2"/>
                </a:lnTo>
                <a:lnTo>
                  <a:pt x="0" y="3818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8954453" y="8452966"/>
            <a:ext cx="470744" cy="381891"/>
          </a:xfrm>
          <a:custGeom>
            <a:avLst/>
            <a:gdLst/>
            <a:ahLst/>
            <a:cxnLst/>
            <a:rect l="l" t="t" r="r" b="b"/>
            <a:pathLst>
              <a:path w="470744" h="381891">
                <a:moveTo>
                  <a:pt x="0" y="0"/>
                </a:moveTo>
                <a:lnTo>
                  <a:pt x="470744" y="0"/>
                </a:lnTo>
                <a:lnTo>
                  <a:pt x="470744" y="381891"/>
                </a:lnTo>
                <a:lnTo>
                  <a:pt x="0" y="38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AutoShape 19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20" name="Freeform 20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22" name="TextBox 22"/>
          <p:cNvSpPr txBox="1"/>
          <p:nvPr/>
        </p:nvSpPr>
        <p:spPr>
          <a:xfrm>
            <a:off x="1028700" y="804810"/>
            <a:ext cx="10352844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26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Субсидія на оренду житла – новий інструмент підтримки ВПО</a:t>
            </a:r>
          </a:p>
          <a:p>
            <a:pPr algn="l">
              <a:lnSpc>
                <a:spcPts val="3640"/>
              </a:lnSpc>
            </a:pPr>
            <a:endParaRPr lang="en-US" sz="2600" spc="26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 rot="8465652">
            <a:off x="4993767" y="3606734"/>
            <a:ext cx="823942" cy="1054646"/>
          </a:xfrm>
          <a:custGeom>
            <a:avLst/>
            <a:gdLst/>
            <a:ahLst/>
            <a:cxnLst/>
            <a:rect l="l" t="t" r="r" b="b"/>
            <a:pathLst>
              <a:path w="823942" h="1054646">
                <a:moveTo>
                  <a:pt x="0" y="0"/>
                </a:moveTo>
                <a:lnTo>
                  <a:pt x="823942" y="0"/>
                </a:lnTo>
                <a:lnTo>
                  <a:pt x="823942" y="1054646"/>
                </a:lnTo>
                <a:lnTo>
                  <a:pt x="0" y="105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931546" y="2500897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49" y="0"/>
                </a:lnTo>
                <a:lnTo>
                  <a:pt x="1563749" y="1563749"/>
                </a:lnTo>
                <a:lnTo>
                  <a:pt x="0" y="1563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293617" y="2734789"/>
            <a:ext cx="1043069" cy="1097967"/>
          </a:xfrm>
          <a:custGeom>
            <a:avLst/>
            <a:gdLst/>
            <a:ahLst/>
            <a:cxnLst/>
            <a:rect l="l" t="t" r="r" b="b"/>
            <a:pathLst>
              <a:path w="1043069" h="1097967">
                <a:moveTo>
                  <a:pt x="0" y="0"/>
                </a:moveTo>
                <a:lnTo>
                  <a:pt x="1043069" y="0"/>
                </a:lnTo>
                <a:lnTo>
                  <a:pt x="1043069" y="1097967"/>
                </a:lnTo>
                <a:lnTo>
                  <a:pt x="0" y="10979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8465652">
            <a:off x="4993767" y="5476600"/>
            <a:ext cx="823942" cy="1054646"/>
          </a:xfrm>
          <a:custGeom>
            <a:avLst/>
            <a:gdLst/>
            <a:ahLst/>
            <a:cxnLst/>
            <a:rect l="l" t="t" r="r" b="b"/>
            <a:pathLst>
              <a:path w="823942" h="1054646">
                <a:moveTo>
                  <a:pt x="0" y="0"/>
                </a:moveTo>
                <a:lnTo>
                  <a:pt x="823942" y="0"/>
                </a:lnTo>
                <a:lnTo>
                  <a:pt x="823942" y="1054646"/>
                </a:lnTo>
                <a:lnTo>
                  <a:pt x="0" y="105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31546" y="4398938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49" y="0"/>
                </a:lnTo>
                <a:lnTo>
                  <a:pt x="1563749" y="1563750"/>
                </a:lnTo>
                <a:lnTo>
                  <a:pt x="0" y="156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89390" y="4656782"/>
            <a:ext cx="1048061" cy="1048061"/>
          </a:xfrm>
          <a:custGeom>
            <a:avLst/>
            <a:gdLst/>
            <a:ahLst/>
            <a:cxnLst/>
            <a:rect l="l" t="t" r="r" b="b"/>
            <a:pathLst>
              <a:path w="1048061" h="1048061">
                <a:moveTo>
                  <a:pt x="0" y="0"/>
                </a:moveTo>
                <a:lnTo>
                  <a:pt x="1048061" y="0"/>
                </a:lnTo>
                <a:lnTo>
                  <a:pt x="1048061" y="1048062"/>
                </a:lnTo>
                <a:lnTo>
                  <a:pt x="0" y="104806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373393" y="4950758"/>
            <a:ext cx="1398420" cy="1398420"/>
          </a:xfrm>
          <a:custGeom>
            <a:avLst/>
            <a:gdLst/>
            <a:ahLst/>
            <a:cxnLst/>
            <a:rect l="l" t="t" r="r" b="b"/>
            <a:pathLst>
              <a:path w="1398420" h="1398420">
                <a:moveTo>
                  <a:pt x="0" y="0"/>
                </a:moveTo>
                <a:lnTo>
                  <a:pt x="1398420" y="0"/>
                </a:lnTo>
                <a:lnTo>
                  <a:pt x="1398420" y="1398420"/>
                </a:lnTo>
                <a:lnTo>
                  <a:pt x="0" y="1398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542866" y="5107962"/>
            <a:ext cx="1028902" cy="976171"/>
          </a:xfrm>
          <a:custGeom>
            <a:avLst/>
            <a:gdLst/>
            <a:ahLst/>
            <a:cxnLst/>
            <a:rect l="l" t="t" r="r" b="b"/>
            <a:pathLst>
              <a:path w="1028902" h="976171">
                <a:moveTo>
                  <a:pt x="0" y="0"/>
                </a:moveTo>
                <a:lnTo>
                  <a:pt x="1028903" y="0"/>
                </a:lnTo>
                <a:lnTo>
                  <a:pt x="1028903" y="976171"/>
                </a:lnTo>
                <a:lnTo>
                  <a:pt x="0" y="976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036152" y="3105725"/>
            <a:ext cx="1398420" cy="1398420"/>
          </a:xfrm>
          <a:custGeom>
            <a:avLst/>
            <a:gdLst/>
            <a:ahLst/>
            <a:cxnLst/>
            <a:rect l="l" t="t" r="r" b="b"/>
            <a:pathLst>
              <a:path w="1398420" h="1398420">
                <a:moveTo>
                  <a:pt x="0" y="0"/>
                </a:moveTo>
                <a:lnTo>
                  <a:pt x="1398420" y="0"/>
                </a:lnTo>
                <a:lnTo>
                  <a:pt x="1398420" y="1398420"/>
                </a:lnTo>
                <a:lnTo>
                  <a:pt x="0" y="13984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242678" y="3237649"/>
            <a:ext cx="985367" cy="1010633"/>
          </a:xfrm>
          <a:custGeom>
            <a:avLst/>
            <a:gdLst/>
            <a:ahLst/>
            <a:cxnLst/>
            <a:rect l="l" t="t" r="r" b="b"/>
            <a:pathLst>
              <a:path w="985367" h="1010633">
                <a:moveTo>
                  <a:pt x="0" y="0"/>
                </a:moveTo>
                <a:lnTo>
                  <a:pt x="985367" y="0"/>
                </a:lnTo>
                <a:lnTo>
                  <a:pt x="985367" y="1010633"/>
                </a:lnTo>
                <a:lnTo>
                  <a:pt x="0" y="10106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8465652">
            <a:off x="5051229" y="7538674"/>
            <a:ext cx="823942" cy="1054646"/>
          </a:xfrm>
          <a:custGeom>
            <a:avLst/>
            <a:gdLst/>
            <a:ahLst/>
            <a:cxnLst/>
            <a:rect l="l" t="t" r="r" b="b"/>
            <a:pathLst>
              <a:path w="823942" h="1054646">
                <a:moveTo>
                  <a:pt x="0" y="0"/>
                </a:moveTo>
                <a:lnTo>
                  <a:pt x="823942" y="0"/>
                </a:lnTo>
                <a:lnTo>
                  <a:pt x="823942" y="1054646"/>
                </a:lnTo>
                <a:lnTo>
                  <a:pt x="0" y="1054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029557" y="6363034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50" y="0"/>
                </a:lnTo>
                <a:lnTo>
                  <a:pt x="1563750" y="1563749"/>
                </a:lnTo>
                <a:lnTo>
                  <a:pt x="0" y="15637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029557" y="8279208"/>
            <a:ext cx="1563750" cy="1563750"/>
          </a:xfrm>
          <a:custGeom>
            <a:avLst/>
            <a:gdLst/>
            <a:ahLst/>
            <a:cxnLst/>
            <a:rect l="l" t="t" r="r" b="b"/>
            <a:pathLst>
              <a:path w="1563750" h="1563750">
                <a:moveTo>
                  <a:pt x="0" y="0"/>
                </a:moveTo>
                <a:lnTo>
                  <a:pt x="1563750" y="0"/>
                </a:lnTo>
                <a:lnTo>
                  <a:pt x="1563750" y="1563750"/>
                </a:lnTo>
                <a:lnTo>
                  <a:pt x="0" y="1563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329320" y="6645888"/>
            <a:ext cx="964224" cy="1067917"/>
          </a:xfrm>
          <a:custGeom>
            <a:avLst/>
            <a:gdLst/>
            <a:ahLst/>
            <a:cxnLst/>
            <a:rect l="l" t="t" r="r" b="b"/>
            <a:pathLst>
              <a:path w="964224" h="1067917">
                <a:moveTo>
                  <a:pt x="0" y="0"/>
                </a:moveTo>
                <a:lnTo>
                  <a:pt x="964224" y="0"/>
                </a:lnTo>
                <a:lnTo>
                  <a:pt x="964224" y="1067917"/>
                </a:lnTo>
                <a:lnTo>
                  <a:pt x="0" y="106791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120731">
            <a:off x="8529685" y="4323424"/>
            <a:ext cx="1637131" cy="511603"/>
          </a:xfrm>
          <a:custGeom>
            <a:avLst/>
            <a:gdLst/>
            <a:ahLst/>
            <a:cxnLst/>
            <a:rect l="l" t="t" r="r" b="b"/>
            <a:pathLst>
              <a:path w="1637131" h="511603">
                <a:moveTo>
                  <a:pt x="0" y="0"/>
                </a:moveTo>
                <a:lnTo>
                  <a:pt x="1637131" y="0"/>
                </a:lnTo>
                <a:lnTo>
                  <a:pt x="1637131" y="511604"/>
                </a:lnTo>
                <a:lnTo>
                  <a:pt x="0" y="51160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762674">
            <a:off x="8532270" y="5371179"/>
            <a:ext cx="1637131" cy="511603"/>
          </a:xfrm>
          <a:custGeom>
            <a:avLst/>
            <a:gdLst/>
            <a:ahLst/>
            <a:cxnLst/>
            <a:rect l="l" t="t" r="r" b="b"/>
            <a:pathLst>
              <a:path w="1637131" h="511603">
                <a:moveTo>
                  <a:pt x="0" y="0"/>
                </a:moveTo>
                <a:lnTo>
                  <a:pt x="1637131" y="0"/>
                </a:lnTo>
                <a:lnTo>
                  <a:pt x="1637131" y="511603"/>
                </a:lnTo>
                <a:lnTo>
                  <a:pt x="0" y="51160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78380" y="8529150"/>
            <a:ext cx="859071" cy="1063865"/>
          </a:xfrm>
          <a:custGeom>
            <a:avLst/>
            <a:gdLst/>
            <a:ahLst/>
            <a:cxnLst/>
            <a:rect l="l" t="t" r="r" b="b"/>
            <a:pathLst>
              <a:path w="859071" h="1063865">
                <a:moveTo>
                  <a:pt x="0" y="0"/>
                </a:moveTo>
                <a:lnTo>
                  <a:pt x="859071" y="0"/>
                </a:lnTo>
                <a:lnTo>
                  <a:pt x="859071" y="1063866"/>
                </a:lnTo>
                <a:lnTo>
                  <a:pt x="0" y="106386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5945732" y="2602057"/>
            <a:ext cx="2870884" cy="179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Підписання договору оренди ВПО та власником житла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945732" y="4334003"/>
            <a:ext cx="2870884" cy="215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Спільне звернення за субсидією (ВПО та власником житла)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617330" y="3096200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17330" y="5051800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2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1718607" y="3282771"/>
            <a:ext cx="1531033" cy="369975"/>
            <a:chOff x="0" y="0"/>
            <a:chExt cx="403235" cy="9744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03235" cy="97442"/>
            </a:xfrm>
            <a:custGeom>
              <a:avLst/>
              <a:gdLst/>
              <a:ahLst/>
              <a:cxnLst/>
              <a:rect l="l" t="t" r="r" b="b"/>
              <a:pathLst>
                <a:path w="403235" h="97442">
                  <a:moveTo>
                    <a:pt x="0" y="0"/>
                  </a:moveTo>
                  <a:lnTo>
                    <a:pt x="403235" y="0"/>
                  </a:lnTo>
                  <a:lnTo>
                    <a:pt x="403235" y="97442"/>
                  </a:lnTo>
                  <a:lnTo>
                    <a:pt x="0" y="9744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66675"/>
              <a:ext cx="403235" cy="164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1943263" y="5257006"/>
            <a:ext cx="1459383" cy="369975"/>
            <a:chOff x="0" y="0"/>
            <a:chExt cx="384364" cy="9744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384364" cy="97442"/>
            </a:xfrm>
            <a:custGeom>
              <a:avLst/>
              <a:gdLst/>
              <a:ahLst/>
              <a:cxnLst/>
              <a:rect l="l" t="t" r="r" b="b"/>
              <a:pathLst>
                <a:path w="384364" h="97442">
                  <a:moveTo>
                    <a:pt x="0" y="0"/>
                  </a:moveTo>
                  <a:lnTo>
                    <a:pt x="384364" y="0"/>
                  </a:lnTo>
                  <a:lnTo>
                    <a:pt x="384364" y="97442"/>
                  </a:lnTo>
                  <a:lnTo>
                    <a:pt x="0" y="97442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66675"/>
              <a:ext cx="384364" cy="1641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55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1871614" y="3260860"/>
            <a:ext cx="6077259" cy="18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3"/>
              </a:lnSpc>
            </a:pPr>
            <a:r>
              <a:rPr lang="en-US" sz="2076" b="1" spc="207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Офлайн</a:t>
            </a:r>
            <a:r>
              <a:rPr lang="en-US" sz="2076" b="1" spc="20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(сервісні центри Пенсійного фонду України</a:t>
            </a:r>
          </a:p>
          <a:p>
            <a:pPr algn="l">
              <a:lnSpc>
                <a:spcPts val="3073"/>
              </a:lnSpc>
            </a:pPr>
            <a:r>
              <a:rPr lang="en-US" sz="2076" b="1" spc="20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або Центри надання адміністративних послуг)</a:t>
            </a:r>
          </a:p>
          <a:p>
            <a:pPr algn="l">
              <a:lnSpc>
                <a:spcPts val="3073"/>
              </a:lnSpc>
            </a:pPr>
            <a:endParaRPr lang="en-US" sz="2076" b="1" spc="207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062660" y="5217495"/>
            <a:ext cx="5388525" cy="745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3"/>
              </a:lnSpc>
            </a:pPr>
            <a:r>
              <a:rPr lang="en-US" sz="2076" b="1" spc="207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Онлайн</a:t>
            </a:r>
            <a:r>
              <a:rPr lang="en-US" sz="2076" b="1" spc="207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(веб-портал або мобільний застосунок ПФУ)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945732" y="6406328"/>
            <a:ext cx="4629285" cy="1434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Централізований облік ВПО та інші державні реєстри інформації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45732" y="7898409"/>
            <a:ext cx="4629285" cy="1796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14"/>
              </a:lnSpc>
            </a:pPr>
            <a:r>
              <a:rPr lang="en-US" sz="1969" b="1" spc="196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Призначення, нарахування, виплата на рахунки орендаря та орендодавця в банку</a:t>
            </a:r>
          </a:p>
          <a:p>
            <a:pPr algn="l">
              <a:lnSpc>
                <a:spcPts val="2914"/>
              </a:lnSpc>
            </a:pPr>
            <a:endParaRPr lang="en-US" sz="1969" b="1" spc="196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617330" y="6896810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3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17330" y="8908394"/>
            <a:ext cx="1958323" cy="5565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31"/>
              </a:lnSpc>
            </a:pPr>
            <a:r>
              <a:rPr lang="en-US" sz="3609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Крок 4</a:t>
            </a:r>
          </a:p>
        </p:txBody>
      </p:sp>
      <p:sp>
        <p:nvSpPr>
          <p:cNvPr id="37" name="AutoShape 37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38" name="TextBox 38"/>
          <p:cNvSpPr txBox="1"/>
          <p:nvPr/>
        </p:nvSpPr>
        <p:spPr>
          <a:xfrm>
            <a:off x="1028700" y="804810"/>
            <a:ext cx="10352844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40"/>
              </a:lnSpc>
            </a:pPr>
            <a:r>
              <a:rPr lang="en-US" sz="2600" spc="26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Як звернутися за субсидією на оренду житла та компенсацією податків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65772" y="3697826"/>
            <a:ext cx="10268391" cy="6905493"/>
          </a:xfrm>
          <a:custGeom>
            <a:avLst/>
            <a:gdLst/>
            <a:ahLst/>
            <a:cxnLst/>
            <a:rect l="l" t="t" r="r" b="b"/>
            <a:pathLst>
              <a:path w="10268391" h="6905493">
                <a:moveTo>
                  <a:pt x="0" y="0"/>
                </a:moveTo>
                <a:lnTo>
                  <a:pt x="10268391" y="0"/>
                </a:lnTo>
                <a:lnTo>
                  <a:pt x="10268391" y="6905493"/>
                </a:lnTo>
                <a:lnTo>
                  <a:pt x="0" y="69054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05251" y="7818664"/>
            <a:ext cx="1116431" cy="493687"/>
            <a:chOff x="0" y="0"/>
            <a:chExt cx="253357" cy="1120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3357" cy="112035"/>
            </a:xfrm>
            <a:custGeom>
              <a:avLst/>
              <a:gdLst/>
              <a:ahLst/>
              <a:cxnLst/>
              <a:rect l="l" t="t" r="r" b="b"/>
              <a:pathLst>
                <a:path w="253357" h="112035">
                  <a:moveTo>
                    <a:pt x="0" y="0"/>
                  </a:moveTo>
                  <a:lnTo>
                    <a:pt x="253357" y="0"/>
                  </a:lnTo>
                  <a:lnTo>
                    <a:pt x="253357" y="112035"/>
                  </a:lnTo>
                  <a:lnTo>
                    <a:pt x="0" y="11203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253357" cy="7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1749753" y="5634751"/>
            <a:ext cx="260950" cy="260950"/>
          </a:xfrm>
          <a:custGeom>
            <a:avLst/>
            <a:gdLst/>
            <a:ahLst/>
            <a:cxnLst/>
            <a:rect l="l" t="t" r="r" b="b"/>
            <a:pathLst>
              <a:path w="260950" h="260950">
                <a:moveTo>
                  <a:pt x="0" y="0"/>
                </a:moveTo>
                <a:lnTo>
                  <a:pt x="260949" y="0"/>
                </a:lnTo>
                <a:lnTo>
                  <a:pt x="260949" y="260949"/>
                </a:lnTo>
                <a:lnTo>
                  <a:pt x="0" y="2609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231138" y="6511090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290,4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(290,4)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307814" y="7832767"/>
            <a:ext cx="786566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127,8 </a:t>
            </a:r>
          </a:p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(118,1)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314606" y="7955303"/>
            <a:ext cx="69609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172,3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(114,2)</a:t>
            </a:r>
          </a:p>
        </p:txBody>
      </p:sp>
      <p:sp>
        <p:nvSpPr>
          <p:cNvPr id="10" name="Freeform 10"/>
          <p:cNvSpPr/>
          <p:nvPr/>
        </p:nvSpPr>
        <p:spPr>
          <a:xfrm rot="1703549">
            <a:off x="6116410" y="5857999"/>
            <a:ext cx="1076326" cy="336352"/>
          </a:xfrm>
          <a:custGeom>
            <a:avLst/>
            <a:gdLst/>
            <a:ahLst/>
            <a:cxnLst/>
            <a:rect l="l" t="t" r="r" b="b"/>
            <a:pathLst>
              <a:path w="1076326" h="336352">
                <a:moveTo>
                  <a:pt x="0" y="0"/>
                </a:moveTo>
                <a:lnTo>
                  <a:pt x="1076326" y="0"/>
                </a:lnTo>
                <a:lnTo>
                  <a:pt x="1076326" y="336352"/>
                </a:lnTo>
                <a:lnTo>
                  <a:pt x="0" y="3363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56209" y="5498069"/>
            <a:ext cx="446323" cy="446323"/>
          </a:xfrm>
          <a:custGeom>
            <a:avLst/>
            <a:gdLst/>
            <a:ahLst/>
            <a:cxnLst/>
            <a:rect l="l" t="t" r="r" b="b"/>
            <a:pathLst>
              <a:path w="446323" h="446323">
                <a:moveTo>
                  <a:pt x="0" y="0"/>
                </a:moveTo>
                <a:lnTo>
                  <a:pt x="446322" y="0"/>
                </a:lnTo>
                <a:lnTo>
                  <a:pt x="446322" y="446323"/>
                </a:lnTo>
                <a:lnTo>
                  <a:pt x="0" y="4463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2458275">
            <a:off x="9741114" y="6535777"/>
            <a:ext cx="2137536" cy="2737506"/>
          </a:xfrm>
          <a:custGeom>
            <a:avLst/>
            <a:gdLst/>
            <a:ahLst/>
            <a:cxnLst/>
            <a:rect l="l" t="t" r="r" b="b"/>
            <a:pathLst>
              <a:path w="2137536" h="2737506">
                <a:moveTo>
                  <a:pt x="0" y="0"/>
                </a:moveTo>
                <a:lnTo>
                  <a:pt x="2137536" y="0"/>
                </a:lnTo>
                <a:lnTo>
                  <a:pt x="2137536" y="2737507"/>
                </a:lnTo>
                <a:lnTo>
                  <a:pt x="0" y="27375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AutoShape 13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14" name="Freeform 1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387265" y="4917896"/>
            <a:ext cx="1289135" cy="359975"/>
            <a:chOff x="0" y="0"/>
            <a:chExt cx="598649" cy="9480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98649" cy="94808"/>
            </a:xfrm>
            <a:custGeom>
              <a:avLst/>
              <a:gdLst/>
              <a:ahLst/>
              <a:cxnLst/>
              <a:rect l="l" t="t" r="r" b="b"/>
              <a:pathLst>
                <a:path w="598649" h="94808">
                  <a:moveTo>
                    <a:pt x="0" y="0"/>
                  </a:moveTo>
                  <a:lnTo>
                    <a:pt x="598649" y="0"/>
                  </a:lnTo>
                  <a:lnTo>
                    <a:pt x="598649" y="94808"/>
                  </a:lnTo>
                  <a:lnTo>
                    <a:pt x="0" y="94808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598649" cy="56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387265" y="4504612"/>
            <a:ext cx="4814233" cy="425383"/>
            <a:chOff x="0" y="0"/>
            <a:chExt cx="1046482" cy="11203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46482" cy="112035"/>
            </a:xfrm>
            <a:custGeom>
              <a:avLst/>
              <a:gdLst/>
              <a:ahLst/>
              <a:cxnLst/>
              <a:rect l="l" t="t" r="r" b="b"/>
              <a:pathLst>
                <a:path w="1046482" h="112035">
                  <a:moveTo>
                    <a:pt x="0" y="0"/>
                  </a:moveTo>
                  <a:lnTo>
                    <a:pt x="1046482" y="0"/>
                  </a:lnTo>
                  <a:lnTo>
                    <a:pt x="1046482" y="112035"/>
                  </a:lnTo>
                  <a:lnTo>
                    <a:pt x="0" y="11203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38100"/>
              <a:ext cx="1046482" cy="7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475393" y="4287647"/>
            <a:ext cx="719428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211,0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(189,7)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760420" y="5524607"/>
            <a:ext cx="1006611" cy="5015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290,4/290,4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DE59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9530973" y="4384502"/>
            <a:ext cx="71002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232,3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(133,6)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767030" y="5799204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191,7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(199,4)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183756" y="6511090"/>
            <a:ext cx="73698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216,8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(193,6)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441050" y="4933695"/>
            <a:ext cx="494245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216,8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(98,7)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486458" y="5984000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273,0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(274,9)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710557" y="6950230"/>
            <a:ext cx="78154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261,4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(226,5)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396535" y="6381132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209,1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(187,8)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1760371" y="5356406"/>
            <a:ext cx="45444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uk-UA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236</a:t>
            </a: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,</a:t>
            </a:r>
            <a:r>
              <a:rPr lang="uk-UA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</a:t>
            </a:r>
            <a:endParaRPr lang="en-US" sz="2021" dirty="0">
              <a:solidFill>
                <a:srgbClr val="FFDE59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DE59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1378924" y="5917062"/>
            <a:ext cx="76289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</a:t>
            </a:r>
            <a:r>
              <a:rPr lang="uk-UA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152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,</a:t>
            </a:r>
            <a:r>
              <a:rPr lang="uk-UA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9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12307814" y="6002555"/>
            <a:ext cx="668603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255,6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(160,7)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455604" y="6908222"/>
            <a:ext cx="62307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176,2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(110,4)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3351526" y="8229899"/>
            <a:ext cx="74135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108,4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(106,5)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14526228" y="7832767"/>
            <a:ext cx="66195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123,9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(102,6)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643163" y="6908222"/>
            <a:ext cx="74537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224,6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(145,2)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4817866" y="5812850"/>
            <a:ext cx="73641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133,6 </a:t>
            </a:r>
          </a:p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(127,8)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3311729" y="5733244"/>
            <a:ext cx="623072" cy="769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 dirty="0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216,8</a:t>
            </a:r>
            <a:r>
              <a:rPr lang="en-US" sz="2021" dirty="0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(102,6)</a:t>
            </a:r>
          </a:p>
          <a:p>
            <a:pPr algn="ctr">
              <a:lnSpc>
                <a:spcPts val="1960"/>
              </a:lnSpc>
            </a:pPr>
            <a:endParaRPr lang="en-US" sz="2021" dirty="0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2372227" y="4455747"/>
            <a:ext cx="494245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137,5 </a:t>
            </a:r>
          </a:p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(85,2)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3440556" y="4659098"/>
            <a:ext cx="494245" cy="74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DE59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108,4 </a:t>
            </a:r>
          </a:p>
          <a:p>
            <a:pPr algn="ctr">
              <a:lnSpc>
                <a:spcPts val="1960"/>
              </a:lnSpc>
            </a:pPr>
            <a:r>
              <a:rPr lang="en-US" sz="2021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(89,1)</a:t>
            </a:r>
          </a:p>
          <a:p>
            <a:pPr algn="ctr">
              <a:lnSpc>
                <a:spcPts val="1960"/>
              </a:lnSpc>
            </a:pPr>
            <a:endParaRPr lang="en-US" sz="2021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428824" y="4574140"/>
            <a:ext cx="5384318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79"/>
              </a:lnSpc>
            </a:pP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Середня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найму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житла</a:t>
            </a:r>
            <a:r>
              <a:rPr lang="en-US" sz="1999" b="1" spc="8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uk-UA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 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яка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обмежена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регіональним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коефіцієнтом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з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огляду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те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туристичних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регіонах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перевищує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середню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по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Україні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1999" b="1" spc="8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r>
              <a:rPr lang="en-US" sz="1999" b="1" spc="8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/м2</a:t>
            </a:r>
          </a:p>
        </p:txBody>
      </p:sp>
      <p:sp>
        <p:nvSpPr>
          <p:cNvPr id="42" name="AutoShape 42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43" name="TextBox 43"/>
          <p:cNvSpPr txBox="1"/>
          <p:nvPr/>
        </p:nvSpPr>
        <p:spPr>
          <a:xfrm>
            <a:off x="704287" y="865892"/>
            <a:ext cx="1061031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Особливості інструменту: врахування регіональних відмінностей у цінах на оренду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421113" y="2247616"/>
            <a:ext cx="16578887" cy="1839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8"/>
              </a:lnSpc>
            </a:pP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житла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здається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найм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з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урахуванням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регіональних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відмінностей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цін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обласному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центрі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та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населених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пунктах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області</a:t>
            </a:r>
            <a:endParaRPr lang="uk-UA" sz="2200" b="1" spc="99" dirty="0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l">
              <a:lnSpc>
                <a:spcPts val="2948"/>
              </a:lnSpc>
            </a:pP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</a:p>
          <a:p>
            <a:pPr algn="l">
              <a:lnSpc>
                <a:spcPts val="2948"/>
              </a:lnSpc>
            </a:pP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Середня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вартість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житла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що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здається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в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найм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- 193,6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за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. м (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дані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200" b="1" spc="99" dirty="0" err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Держстату</a:t>
            </a:r>
            <a:r>
              <a:rPr lang="en-US" sz="2200" b="1" spc="99" dirty="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) </a:t>
            </a:r>
          </a:p>
          <a:p>
            <a:pPr algn="l">
              <a:lnSpc>
                <a:spcPts val="2948"/>
              </a:lnSpc>
            </a:pPr>
            <a:endParaRPr lang="en-US" sz="2200" b="1" spc="99" dirty="0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2323707" y="7898156"/>
            <a:ext cx="879520" cy="1388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89"/>
              </a:lnSpc>
            </a:pPr>
            <a:r>
              <a:rPr lang="en-US" sz="3597">
                <a:solidFill>
                  <a:srgbClr val="FFE26E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123,9 </a:t>
            </a:r>
          </a:p>
          <a:p>
            <a:pPr algn="l">
              <a:lnSpc>
                <a:spcPts val="3602"/>
              </a:lnSpc>
            </a:pPr>
            <a:endParaRPr lang="en-US" sz="3597">
              <a:solidFill>
                <a:srgbClr val="FFE26E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  <a:p>
            <a:pPr algn="l">
              <a:lnSpc>
                <a:spcPts val="3602"/>
              </a:lnSpc>
            </a:pPr>
            <a:endParaRPr lang="en-US" sz="3597">
              <a:solidFill>
                <a:srgbClr val="FFE26E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3667514" y="7784592"/>
            <a:ext cx="5527307" cy="39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321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- вартість в обласному центрі 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667514" y="8621708"/>
            <a:ext cx="5527307" cy="806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321" b="1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- вартість в усіх інших містах, селищах, селах області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205251" y="8754877"/>
            <a:ext cx="1115310" cy="948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2"/>
              </a:lnSpc>
            </a:pPr>
            <a:r>
              <a:rPr lang="en-US" sz="3713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(102,6)</a:t>
            </a:r>
          </a:p>
          <a:p>
            <a:pPr algn="l">
              <a:lnSpc>
                <a:spcPts val="3602"/>
              </a:lnSpc>
            </a:pPr>
            <a:endParaRPr lang="en-US" sz="3713">
              <a:solidFill>
                <a:srgbClr val="FF5757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49" name="Freeform 49"/>
          <p:cNvSpPr/>
          <p:nvPr/>
        </p:nvSpPr>
        <p:spPr>
          <a:xfrm rot="2505844">
            <a:off x="6326327" y="4881069"/>
            <a:ext cx="1000990" cy="1281951"/>
          </a:xfrm>
          <a:custGeom>
            <a:avLst/>
            <a:gdLst/>
            <a:ahLst/>
            <a:cxnLst/>
            <a:rect l="l" t="t" r="r" b="b"/>
            <a:pathLst>
              <a:path w="1000990" h="1281951">
                <a:moveTo>
                  <a:pt x="0" y="0"/>
                </a:moveTo>
                <a:lnTo>
                  <a:pt x="1000990" y="0"/>
                </a:lnTo>
                <a:lnTo>
                  <a:pt x="1000990" y="1281951"/>
                </a:lnTo>
                <a:lnTo>
                  <a:pt x="0" y="12819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0" name="Freeform 50"/>
          <p:cNvSpPr/>
          <p:nvPr/>
        </p:nvSpPr>
        <p:spPr>
          <a:xfrm>
            <a:off x="9325909" y="8182274"/>
            <a:ext cx="410127" cy="410127"/>
          </a:xfrm>
          <a:custGeom>
            <a:avLst/>
            <a:gdLst/>
            <a:ahLst/>
            <a:cxnLst/>
            <a:rect l="l" t="t" r="r" b="b"/>
            <a:pathLst>
              <a:path w="410127" h="410127">
                <a:moveTo>
                  <a:pt x="0" y="0"/>
                </a:moveTo>
                <a:lnTo>
                  <a:pt x="410127" y="0"/>
                </a:lnTo>
                <a:lnTo>
                  <a:pt x="410127" y="410127"/>
                </a:lnTo>
                <a:lnTo>
                  <a:pt x="0" y="4101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79043" y="1"/>
            <a:ext cx="18467043" cy="10458910"/>
          </a:xfrm>
          <a:prstGeom prst="rect">
            <a:avLst/>
          </a:prstGeom>
          <a:solidFill>
            <a:srgbClr val="77C2DB"/>
          </a:solidFill>
        </p:spPr>
      </p:sp>
      <p:grpSp>
        <p:nvGrpSpPr>
          <p:cNvPr id="3" name="Group 3"/>
          <p:cNvGrpSpPr/>
          <p:nvPr/>
        </p:nvGrpSpPr>
        <p:grpSpPr>
          <a:xfrm>
            <a:off x="3291144" y="6707056"/>
            <a:ext cx="2584483" cy="450918"/>
            <a:chOff x="0" y="0"/>
            <a:chExt cx="680687" cy="1187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0687" cy="118760"/>
            </a:xfrm>
            <a:custGeom>
              <a:avLst/>
              <a:gdLst/>
              <a:ahLst/>
              <a:cxnLst/>
              <a:rect l="l" t="t" r="r" b="b"/>
              <a:pathLst>
                <a:path w="680687" h="118760">
                  <a:moveTo>
                    <a:pt x="0" y="0"/>
                  </a:moveTo>
                  <a:lnTo>
                    <a:pt x="680687" y="0"/>
                  </a:lnTo>
                  <a:lnTo>
                    <a:pt x="680687" y="118760"/>
                  </a:lnTo>
                  <a:lnTo>
                    <a:pt x="0" y="11876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8100"/>
              <a:ext cx="680687" cy="80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52219" y="8281670"/>
            <a:ext cx="2232300" cy="450918"/>
            <a:chOff x="0" y="0"/>
            <a:chExt cx="587931" cy="1187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87931" cy="118760"/>
            </a:xfrm>
            <a:custGeom>
              <a:avLst/>
              <a:gdLst/>
              <a:ahLst/>
              <a:cxnLst/>
              <a:rect l="l" t="t" r="r" b="b"/>
              <a:pathLst>
                <a:path w="587931" h="118760">
                  <a:moveTo>
                    <a:pt x="0" y="0"/>
                  </a:moveTo>
                  <a:lnTo>
                    <a:pt x="587931" y="0"/>
                  </a:lnTo>
                  <a:lnTo>
                    <a:pt x="587931" y="118760"/>
                  </a:lnTo>
                  <a:lnTo>
                    <a:pt x="0" y="11876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38100"/>
              <a:ext cx="587931" cy="80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27851" y="5837885"/>
            <a:ext cx="6712822" cy="3390849"/>
            <a:chOff x="0" y="0"/>
            <a:chExt cx="8950429" cy="4521132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094671"/>
              <a:ext cx="7989655" cy="34264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Сім'я з </a:t>
              </a:r>
              <a:r>
                <a:rPr lang="en-US" sz="2799" b="1" spc="69">
                  <a:solidFill>
                    <a:srgbClr val="FFE26E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однієї особи</a:t>
              </a: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матиме змогу отримати субсидію за житлову площу максимально </a:t>
              </a:r>
              <a:r>
                <a:rPr lang="en-US" sz="2799" b="1" spc="69">
                  <a:solidFill>
                    <a:srgbClr val="FFE26E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35,22</a:t>
              </a: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</a:t>
              </a:r>
              <a:r>
                <a:rPr lang="en-US" sz="2799" b="1" spc="69">
                  <a:solidFill>
                    <a:srgbClr val="FFE26E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кв.м</a:t>
              </a:r>
              <a:r>
                <a:rPr lang="en-US" sz="2799" spc="69">
                  <a:solidFill>
                    <a:srgbClr val="2E3F42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 (1-кімнатна квартира)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8950429" cy="762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60"/>
                </a:lnSpc>
              </a:pPr>
              <a:r>
                <a:rPr lang="en-US" sz="3800" b="1" spc="380">
                  <a:solidFill>
                    <a:srgbClr val="2E3F42"/>
                  </a:solidFill>
                  <a:latin typeface="Merriweather Bold"/>
                  <a:ea typeface="Merriweather Bold"/>
                  <a:cs typeface="Merriweather Bold"/>
                  <a:sym typeface="Merriweather Bold"/>
                </a:rPr>
                <a:t>Приклад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021723" y="2696885"/>
            <a:ext cx="4689614" cy="664276"/>
            <a:chOff x="0" y="0"/>
            <a:chExt cx="1235125" cy="17495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35125" cy="174953"/>
            </a:xfrm>
            <a:custGeom>
              <a:avLst/>
              <a:gdLst/>
              <a:ahLst/>
              <a:cxnLst/>
              <a:rect l="l" t="t" r="r" b="b"/>
              <a:pathLst>
                <a:path w="1235125" h="174953">
                  <a:moveTo>
                    <a:pt x="0" y="0"/>
                  </a:moveTo>
                  <a:lnTo>
                    <a:pt x="1235125" y="0"/>
                  </a:lnTo>
                  <a:lnTo>
                    <a:pt x="1235125" y="174953"/>
                  </a:lnTo>
                  <a:lnTo>
                    <a:pt x="0" y="17495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1235125" cy="136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927851" y="2687360"/>
            <a:ext cx="1478348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Соціальна норма житла на особу –</a:t>
            </a:r>
            <a:r>
              <a:rPr lang="en-US" sz="3600" b="1" spc="36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13,65 кв. метра</a:t>
            </a:r>
            <a:r>
              <a:rPr lang="en-US" sz="3600" b="1" spc="36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927851" y="4873212"/>
            <a:ext cx="1249502" cy="316141"/>
            <a:chOff x="0" y="0"/>
            <a:chExt cx="2007799" cy="508000"/>
          </a:xfrm>
        </p:grpSpPr>
        <p:sp>
          <p:nvSpPr>
            <p:cNvPr id="19" name="Freeform 19"/>
            <p:cNvSpPr/>
            <p:nvPr/>
          </p:nvSpPr>
          <p:spPr>
            <a:xfrm>
              <a:off x="0" y="215900"/>
              <a:ext cx="2007799" cy="76200"/>
            </a:xfrm>
            <a:custGeom>
              <a:avLst/>
              <a:gdLst/>
              <a:ahLst/>
              <a:cxnLst/>
              <a:rect l="l" t="t" r="r" b="b"/>
              <a:pathLst>
                <a:path w="2007799" h="76200">
                  <a:moveTo>
                    <a:pt x="0" y="0"/>
                  </a:moveTo>
                  <a:lnTo>
                    <a:pt x="2007799" y="0"/>
                  </a:lnTo>
                  <a:lnTo>
                    <a:pt x="2007799" y="76200"/>
                  </a:lnTo>
                  <a:lnTo>
                    <a:pt x="0" y="76200"/>
                  </a:lnTo>
                  <a:close/>
                </a:path>
              </a:pathLst>
            </a:custGeom>
            <a:solidFill>
              <a:srgbClr val="5691A4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9909448" y="6866585"/>
            <a:ext cx="1735144" cy="471189"/>
            <a:chOff x="0" y="0"/>
            <a:chExt cx="456993" cy="12409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56993" cy="124099"/>
            </a:xfrm>
            <a:custGeom>
              <a:avLst/>
              <a:gdLst/>
              <a:ahLst/>
              <a:cxnLst/>
              <a:rect l="l" t="t" r="r" b="b"/>
              <a:pathLst>
                <a:path w="456993" h="124099">
                  <a:moveTo>
                    <a:pt x="0" y="0"/>
                  </a:moveTo>
                  <a:lnTo>
                    <a:pt x="456993" y="0"/>
                  </a:lnTo>
                  <a:lnTo>
                    <a:pt x="456993" y="124099"/>
                  </a:lnTo>
                  <a:lnTo>
                    <a:pt x="0" y="124099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38100"/>
              <a:ext cx="456993" cy="859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56582" y="7381370"/>
            <a:ext cx="2010074" cy="450918"/>
            <a:chOff x="0" y="0"/>
            <a:chExt cx="529402" cy="11876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529402" cy="118760"/>
            </a:xfrm>
            <a:custGeom>
              <a:avLst/>
              <a:gdLst/>
              <a:ahLst/>
              <a:cxnLst/>
              <a:rect l="l" t="t" r="r" b="b"/>
              <a:pathLst>
                <a:path w="529402" h="118760">
                  <a:moveTo>
                    <a:pt x="0" y="0"/>
                  </a:moveTo>
                  <a:lnTo>
                    <a:pt x="529402" y="0"/>
                  </a:lnTo>
                  <a:lnTo>
                    <a:pt x="529402" y="118760"/>
                  </a:lnTo>
                  <a:lnTo>
                    <a:pt x="0" y="118760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38100"/>
              <a:ext cx="529402" cy="806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159645" y="6790385"/>
            <a:ext cx="9607011" cy="311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Родина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z="2799" b="1" spc="6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4-х </a:t>
            </a:r>
            <a:r>
              <a:rPr lang="en-US" sz="2799" b="1" spc="6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осіб</a:t>
            </a:r>
            <a:r>
              <a:rPr lang="en-US" sz="2799" b="1" spc="6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матиме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змогу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отримати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субсидію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житло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99" b="1" spc="69" dirty="0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54,6 </a:t>
            </a:r>
            <a:r>
              <a:rPr lang="en-US" sz="2799" b="1" spc="69" dirty="0" err="1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кв.м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(4 х 13,65 = 54,6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 м) – 2-х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або</a:t>
            </a:r>
            <a:r>
              <a:rPr lang="en-US" sz="2799" spc="6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3-кімнатна </a:t>
            </a:r>
            <a:r>
              <a:rPr lang="en-US" sz="2799" spc="6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endParaRPr lang="en-US" sz="2799" spc="69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4199"/>
              </a:lnSpc>
            </a:pPr>
            <a:endParaRPr lang="en-US" sz="2799" spc="69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algn="l">
              <a:lnSpc>
                <a:spcPts val="4199"/>
              </a:lnSpc>
            </a:pPr>
            <a:endParaRPr lang="en-US" sz="2799" spc="69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8159645" y="5837885"/>
            <a:ext cx="8104404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60"/>
              </a:lnSpc>
            </a:pPr>
            <a:r>
              <a:rPr lang="en-US" sz="3800" b="1" spc="380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Приклад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5991604" y="4180137"/>
            <a:ext cx="4689614" cy="664276"/>
            <a:chOff x="0" y="0"/>
            <a:chExt cx="1235125" cy="17495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35125" cy="174953"/>
            </a:xfrm>
            <a:custGeom>
              <a:avLst/>
              <a:gdLst/>
              <a:ahLst/>
              <a:cxnLst/>
              <a:rect l="l" t="t" r="r" b="b"/>
              <a:pathLst>
                <a:path w="1235125" h="174953">
                  <a:moveTo>
                    <a:pt x="0" y="0"/>
                  </a:moveTo>
                  <a:lnTo>
                    <a:pt x="1235125" y="0"/>
                  </a:lnTo>
                  <a:lnTo>
                    <a:pt x="1235125" y="174953"/>
                  </a:lnTo>
                  <a:lnTo>
                    <a:pt x="0" y="17495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38100"/>
              <a:ext cx="1235125" cy="136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927851" y="3618560"/>
            <a:ext cx="13928971" cy="1638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1" spc="35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Соціальна норма житла на домогосподарство – не менше ніж </a:t>
            </a:r>
            <a:r>
              <a:rPr lang="en-US" sz="3600" b="1" spc="359">
                <a:solidFill>
                  <a:srgbClr val="FFE26E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35,22 кв. метра</a:t>
            </a:r>
          </a:p>
          <a:p>
            <a:pPr algn="l">
              <a:lnSpc>
                <a:spcPts val="4320"/>
              </a:lnSpc>
            </a:pPr>
            <a:endParaRPr lang="en-US" sz="3600" b="1" spc="359">
              <a:solidFill>
                <a:srgbClr val="FFE26E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34" name="Freeform 34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5" name="AutoShape 35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36" name="TextBox 36"/>
          <p:cNvSpPr txBox="1"/>
          <p:nvPr/>
        </p:nvSpPr>
        <p:spPr>
          <a:xfrm>
            <a:off x="704287" y="865892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Особливості інструменту: </a:t>
            </a:r>
          </a:p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врахування кількості членів сім'ї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3" name="Freeform 3"/>
          <p:cNvSpPr/>
          <p:nvPr/>
        </p:nvSpPr>
        <p:spPr>
          <a:xfrm>
            <a:off x="663944" y="3086100"/>
            <a:ext cx="4418577" cy="4114800"/>
          </a:xfrm>
          <a:custGeom>
            <a:avLst/>
            <a:gdLst/>
            <a:ahLst/>
            <a:cxnLst/>
            <a:rect l="l" t="t" r="r" b="b"/>
            <a:pathLst>
              <a:path w="4418577" h="4114800">
                <a:moveTo>
                  <a:pt x="0" y="0"/>
                </a:moveTo>
                <a:lnTo>
                  <a:pt x="4418577" y="0"/>
                </a:lnTo>
                <a:lnTo>
                  <a:pt x="44185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5617056" y="3370766"/>
            <a:ext cx="2269445" cy="504344"/>
            <a:chOff x="0" y="0"/>
            <a:chExt cx="597714" cy="1328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97714" cy="132831"/>
            </a:xfrm>
            <a:custGeom>
              <a:avLst/>
              <a:gdLst/>
              <a:ahLst/>
              <a:cxnLst/>
              <a:rect l="l" t="t" r="r" b="b"/>
              <a:pathLst>
                <a:path w="597714" h="132831">
                  <a:moveTo>
                    <a:pt x="0" y="0"/>
                  </a:moveTo>
                  <a:lnTo>
                    <a:pt x="597714" y="0"/>
                  </a:lnTo>
                  <a:lnTo>
                    <a:pt x="597714" y="132831"/>
                  </a:lnTo>
                  <a:lnTo>
                    <a:pt x="0" y="132831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38100"/>
              <a:ext cx="597714" cy="94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752159" y="2801280"/>
            <a:ext cx="8832940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Середня споживча ціна 1 кв. метра =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193,6 грн </a:t>
            </a: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* регіональний коефіцієнт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9775691" y="4732906"/>
            <a:ext cx="1519311" cy="556985"/>
            <a:chOff x="0" y="0"/>
            <a:chExt cx="400148" cy="14669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0148" cy="146696"/>
            </a:xfrm>
            <a:custGeom>
              <a:avLst/>
              <a:gdLst/>
              <a:ahLst/>
              <a:cxnLst/>
              <a:rect l="l" t="t" r="r" b="b"/>
              <a:pathLst>
                <a:path w="400148" h="146696">
                  <a:moveTo>
                    <a:pt x="0" y="0"/>
                  </a:moveTo>
                  <a:lnTo>
                    <a:pt x="400148" y="0"/>
                  </a:lnTo>
                  <a:lnTo>
                    <a:pt x="400148" y="146696"/>
                  </a:lnTo>
                  <a:lnTo>
                    <a:pt x="0" y="14669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400148" cy="10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752159" y="4216061"/>
            <a:ext cx="9272105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Нормативно передбачено, що витрати на оплату оренди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≤ 20 %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доходу сім’ї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9458472" y="6213487"/>
            <a:ext cx="5992127" cy="500174"/>
            <a:chOff x="0" y="0"/>
            <a:chExt cx="1578173" cy="1317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78173" cy="131733"/>
            </a:xfrm>
            <a:custGeom>
              <a:avLst/>
              <a:gdLst/>
              <a:ahLst/>
              <a:cxnLst/>
              <a:rect l="l" t="t" r="r" b="b"/>
              <a:pathLst>
                <a:path w="1578173" h="131733">
                  <a:moveTo>
                    <a:pt x="0" y="0"/>
                  </a:moveTo>
                  <a:lnTo>
                    <a:pt x="1578173" y="0"/>
                  </a:lnTo>
                  <a:lnTo>
                    <a:pt x="1578173" y="131733"/>
                  </a:lnTo>
                  <a:lnTo>
                    <a:pt x="0" y="13173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38100"/>
              <a:ext cx="1578173" cy="93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039430" y="5627509"/>
            <a:ext cx="2216804" cy="556985"/>
            <a:chOff x="0" y="0"/>
            <a:chExt cx="583850" cy="14669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583850" cy="146696"/>
            </a:xfrm>
            <a:custGeom>
              <a:avLst/>
              <a:gdLst/>
              <a:ahLst/>
              <a:cxnLst/>
              <a:rect l="l" t="t" r="r" b="b"/>
              <a:pathLst>
                <a:path w="583850" h="146696">
                  <a:moveTo>
                    <a:pt x="0" y="0"/>
                  </a:moveTo>
                  <a:lnTo>
                    <a:pt x="583850" y="0"/>
                  </a:lnTo>
                  <a:lnTo>
                    <a:pt x="583850" y="146696"/>
                  </a:lnTo>
                  <a:lnTo>
                    <a:pt x="0" y="146696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583850" cy="10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5831290" y="5579884"/>
            <a:ext cx="1160098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Якщо доходи родини менші за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5840 грн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на особу, то цей відсоток</a:t>
            </a:r>
            <a:r>
              <a:rPr lang="en-US" sz="2999" b="1" spc="149">
                <a:solidFill>
                  <a:srgbClr val="E5F2F0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2999" b="1" spc="149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менше, а субсидія більша 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752159" y="7045621"/>
            <a:ext cx="1081145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999" b="1" spc="149">
                <a:solidFill>
                  <a:srgbClr val="2E3F42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Нижчий рівень доходів – вищий рівень державного покриття вартості оренди</a:t>
            </a:r>
          </a:p>
          <a:p>
            <a:pPr algn="just">
              <a:lnSpc>
                <a:spcPts val="4199"/>
              </a:lnSpc>
            </a:pPr>
            <a:endParaRPr lang="en-US" sz="2999" b="1" spc="149">
              <a:solidFill>
                <a:srgbClr val="2E3F42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AutoShape 21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22" name="TextBox 22"/>
          <p:cNvSpPr txBox="1"/>
          <p:nvPr/>
        </p:nvSpPr>
        <p:spPr>
          <a:xfrm>
            <a:off x="704287" y="865892"/>
            <a:ext cx="10610319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Особливості інструменту: чим менші доходи в родини, тим більший розмір субсидії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7"/>
          <p:cNvGrpSpPr/>
          <p:nvPr/>
        </p:nvGrpSpPr>
        <p:grpSpPr>
          <a:xfrm>
            <a:off x="8610601" y="9001273"/>
            <a:ext cx="8382000" cy="437171"/>
            <a:chOff x="0" y="0"/>
            <a:chExt cx="2193855" cy="172873"/>
          </a:xfrm>
        </p:grpSpPr>
        <p:sp>
          <p:nvSpPr>
            <p:cNvPr id="58" name="Freeform 18"/>
            <p:cNvSpPr/>
            <p:nvPr/>
          </p:nvSpPr>
          <p:spPr>
            <a:xfrm>
              <a:off x="0" y="0"/>
              <a:ext cx="2193855" cy="172873"/>
            </a:xfrm>
            <a:custGeom>
              <a:avLst/>
              <a:gdLst/>
              <a:ahLst/>
              <a:cxnLst/>
              <a:rect l="l" t="t" r="r" b="b"/>
              <a:pathLst>
                <a:path w="2193855" h="172873">
                  <a:moveTo>
                    <a:pt x="0" y="0"/>
                  </a:moveTo>
                  <a:lnTo>
                    <a:pt x="2193855" y="0"/>
                  </a:lnTo>
                  <a:lnTo>
                    <a:pt x="219385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9" name="TextBox 19"/>
            <p:cNvSpPr txBox="1"/>
            <p:nvPr/>
          </p:nvSpPr>
          <p:spPr>
            <a:xfrm>
              <a:off x="0" y="38100"/>
              <a:ext cx="219385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4" name="Group 17"/>
          <p:cNvGrpSpPr/>
          <p:nvPr/>
        </p:nvGrpSpPr>
        <p:grpSpPr>
          <a:xfrm>
            <a:off x="12372964" y="8569313"/>
            <a:ext cx="4619637" cy="549184"/>
            <a:chOff x="0" y="0"/>
            <a:chExt cx="2193855" cy="172873"/>
          </a:xfrm>
        </p:grpSpPr>
        <p:sp>
          <p:nvSpPr>
            <p:cNvPr id="55" name="Freeform 18"/>
            <p:cNvSpPr/>
            <p:nvPr/>
          </p:nvSpPr>
          <p:spPr>
            <a:xfrm>
              <a:off x="0" y="0"/>
              <a:ext cx="2193855" cy="172873"/>
            </a:xfrm>
            <a:custGeom>
              <a:avLst/>
              <a:gdLst/>
              <a:ahLst/>
              <a:cxnLst/>
              <a:rect l="l" t="t" r="r" b="b"/>
              <a:pathLst>
                <a:path w="2193855" h="172873">
                  <a:moveTo>
                    <a:pt x="0" y="0"/>
                  </a:moveTo>
                  <a:lnTo>
                    <a:pt x="2193855" y="0"/>
                  </a:lnTo>
                  <a:lnTo>
                    <a:pt x="219385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6" name="TextBox 19"/>
            <p:cNvSpPr txBox="1"/>
            <p:nvPr/>
          </p:nvSpPr>
          <p:spPr>
            <a:xfrm>
              <a:off x="0" y="38100"/>
              <a:ext cx="219385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304799" y="8278329"/>
            <a:ext cx="3007831" cy="425383"/>
            <a:chOff x="0" y="0"/>
            <a:chExt cx="792186" cy="11203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792186" cy="112035"/>
            </a:xfrm>
            <a:custGeom>
              <a:avLst/>
              <a:gdLst/>
              <a:ahLst/>
              <a:cxnLst/>
              <a:rect l="l" t="t" r="r" b="b"/>
              <a:pathLst>
                <a:path w="792186" h="112035">
                  <a:moveTo>
                    <a:pt x="0" y="0"/>
                  </a:moveTo>
                  <a:lnTo>
                    <a:pt x="792186" y="0"/>
                  </a:lnTo>
                  <a:lnTo>
                    <a:pt x="792186" y="112035"/>
                  </a:lnTo>
                  <a:lnTo>
                    <a:pt x="0" y="11203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0" y="38100"/>
              <a:ext cx="792186" cy="739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612028" y="2518313"/>
            <a:ext cx="3696824" cy="656379"/>
            <a:chOff x="0" y="0"/>
            <a:chExt cx="973649" cy="1728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73649" cy="172873"/>
            </a:xfrm>
            <a:custGeom>
              <a:avLst/>
              <a:gdLst/>
              <a:ahLst/>
              <a:cxnLst/>
              <a:rect l="l" t="t" r="r" b="b"/>
              <a:pathLst>
                <a:path w="973649" h="172873">
                  <a:moveTo>
                    <a:pt x="0" y="0"/>
                  </a:moveTo>
                  <a:lnTo>
                    <a:pt x="973649" y="0"/>
                  </a:lnTo>
                  <a:lnTo>
                    <a:pt x="97364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97364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12028" y="3072552"/>
            <a:ext cx="2953588" cy="656379"/>
            <a:chOff x="0" y="0"/>
            <a:chExt cx="777900" cy="1728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77900" cy="172873"/>
            </a:xfrm>
            <a:custGeom>
              <a:avLst/>
              <a:gdLst/>
              <a:ahLst/>
              <a:cxnLst/>
              <a:rect l="l" t="t" r="r" b="b"/>
              <a:pathLst>
                <a:path w="777900" h="172873">
                  <a:moveTo>
                    <a:pt x="0" y="0"/>
                  </a:moveTo>
                  <a:lnTo>
                    <a:pt x="777900" y="0"/>
                  </a:lnTo>
                  <a:lnTo>
                    <a:pt x="77790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77790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12028" y="5041859"/>
            <a:ext cx="2953588" cy="656379"/>
            <a:chOff x="0" y="0"/>
            <a:chExt cx="777900" cy="1728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77900" cy="172873"/>
            </a:xfrm>
            <a:custGeom>
              <a:avLst/>
              <a:gdLst/>
              <a:ahLst/>
              <a:cxnLst/>
              <a:rect l="l" t="t" r="r" b="b"/>
              <a:pathLst>
                <a:path w="777900" h="172873">
                  <a:moveTo>
                    <a:pt x="0" y="0"/>
                  </a:moveTo>
                  <a:lnTo>
                    <a:pt x="777900" y="0"/>
                  </a:lnTo>
                  <a:lnTo>
                    <a:pt x="77790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77790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6938" y="5595749"/>
            <a:ext cx="3641914" cy="656379"/>
            <a:chOff x="0" y="0"/>
            <a:chExt cx="959187" cy="17287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59187" cy="172873"/>
            </a:xfrm>
            <a:custGeom>
              <a:avLst/>
              <a:gdLst/>
              <a:ahLst/>
              <a:cxnLst/>
              <a:rect l="l" t="t" r="r" b="b"/>
              <a:pathLst>
                <a:path w="959187" h="172873">
                  <a:moveTo>
                    <a:pt x="0" y="0"/>
                  </a:moveTo>
                  <a:lnTo>
                    <a:pt x="959187" y="0"/>
                  </a:lnTo>
                  <a:lnTo>
                    <a:pt x="95918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95918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8072579" y="2468438"/>
            <a:ext cx="1787107" cy="1413439"/>
          </a:xfrm>
          <a:custGeom>
            <a:avLst/>
            <a:gdLst/>
            <a:ahLst/>
            <a:cxnLst/>
            <a:rect l="l" t="t" r="r" b="b"/>
            <a:pathLst>
              <a:path w="1787107" h="1413439">
                <a:moveTo>
                  <a:pt x="0" y="0"/>
                </a:moveTo>
                <a:lnTo>
                  <a:pt x="1787107" y="0"/>
                </a:lnTo>
                <a:lnTo>
                  <a:pt x="1787107" y="1413440"/>
                </a:lnTo>
                <a:lnTo>
                  <a:pt x="0" y="14134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287915" y="2617303"/>
            <a:ext cx="1942372" cy="1942372"/>
          </a:xfrm>
          <a:custGeom>
            <a:avLst/>
            <a:gdLst/>
            <a:ahLst/>
            <a:cxnLst/>
            <a:rect l="l" t="t" r="r" b="b"/>
            <a:pathLst>
              <a:path w="1942372" h="1942372">
                <a:moveTo>
                  <a:pt x="0" y="0"/>
                </a:moveTo>
                <a:lnTo>
                  <a:pt x="1942372" y="0"/>
                </a:lnTo>
                <a:lnTo>
                  <a:pt x="1942372" y="1942372"/>
                </a:lnTo>
                <a:lnTo>
                  <a:pt x="0" y="194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5461012" y="2617303"/>
            <a:ext cx="1596179" cy="1716321"/>
          </a:xfrm>
          <a:custGeom>
            <a:avLst/>
            <a:gdLst/>
            <a:ahLst/>
            <a:cxnLst/>
            <a:rect l="l" t="t" r="r" b="b"/>
            <a:pathLst>
              <a:path w="1596179" h="1716321">
                <a:moveTo>
                  <a:pt x="0" y="0"/>
                </a:moveTo>
                <a:lnTo>
                  <a:pt x="1596179" y="0"/>
                </a:lnTo>
                <a:lnTo>
                  <a:pt x="1596179" y="1716321"/>
                </a:lnTo>
                <a:lnTo>
                  <a:pt x="0" y="1716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754646" y="5132220"/>
            <a:ext cx="8329793" cy="656379"/>
            <a:chOff x="0" y="0"/>
            <a:chExt cx="2193855" cy="17287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93855" cy="172873"/>
            </a:xfrm>
            <a:custGeom>
              <a:avLst/>
              <a:gdLst/>
              <a:ahLst/>
              <a:cxnLst/>
              <a:rect l="l" t="t" r="r" b="b"/>
              <a:pathLst>
                <a:path w="2193855" h="172873">
                  <a:moveTo>
                    <a:pt x="0" y="0"/>
                  </a:moveTo>
                  <a:lnTo>
                    <a:pt x="2193855" y="0"/>
                  </a:lnTo>
                  <a:lnTo>
                    <a:pt x="2193855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2193855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304799" y="8278329"/>
            <a:ext cx="1777964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uk-UA" sz="24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Як ми рахуємо</a:t>
            </a:r>
          </a:p>
          <a:p>
            <a:pPr>
              <a:lnSpc>
                <a:spcPts val="3000"/>
              </a:lnSpc>
            </a:pP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Гранична величина 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вартості </a:t>
            </a: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оренди 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розрахована за </a:t>
            </a:r>
            <a:r>
              <a:rPr lang="uk-UA" sz="2000" i="1" spc="50" dirty="0" err="1">
                <a:latin typeface="Merriweather"/>
                <a:ea typeface="Merriweather"/>
                <a:cs typeface="Merriweather"/>
                <a:sym typeface="Merriweather"/>
              </a:rPr>
              <a:t>соц.нормативами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 становитиме </a:t>
            </a:r>
            <a:r>
              <a:rPr lang="uk-UA" sz="28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12 261,8 грн  на місяць 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193,6 грн /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* 13,65 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. м * 4 особи * 1,16 (коефіцієнт для м. Дніпро)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– </a:t>
            </a:r>
            <a:r>
              <a:rPr lang="uk-UA" sz="28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це понад 102 % </a:t>
            </a:r>
            <a:r>
              <a:rPr lang="uk-UA" sz="20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фактичної величини оренди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>
                <a:latin typeface="Merriweather"/>
                <a:ea typeface="Merriweather"/>
                <a:cs typeface="Merriweather"/>
                <a:sym typeface="Merriweather"/>
              </a:rPr>
              <a:t>14,5 % - розмір спроможного % платежу  для родини 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((17 000 грн / 4 осіб) / 5840 грн) * 20 )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>
                <a:latin typeface="Merriweather"/>
                <a:ea typeface="Merriweather"/>
                <a:cs typeface="Merriweather"/>
                <a:sym typeface="Merriweather"/>
              </a:rPr>
              <a:t>Розмір субсидії  = Гранична величина оренди -  Розмір спроможного платежу  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12 261,8 грн – 14,5% * 17 000 грн)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474835" y="2413812"/>
            <a:ext cx="5367300" cy="656379"/>
            <a:chOff x="0" y="0"/>
            <a:chExt cx="1413610" cy="17287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13610" cy="172873"/>
            </a:xfrm>
            <a:custGeom>
              <a:avLst/>
              <a:gdLst/>
              <a:ahLst/>
              <a:cxnLst/>
              <a:rect l="l" t="t" r="r" b="b"/>
              <a:pathLst>
                <a:path w="1413610" h="172873">
                  <a:moveTo>
                    <a:pt x="0" y="0"/>
                  </a:moveTo>
                  <a:lnTo>
                    <a:pt x="1413610" y="0"/>
                  </a:lnTo>
                  <a:lnTo>
                    <a:pt x="1413610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38100"/>
              <a:ext cx="1413610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570085" y="2384391"/>
            <a:ext cx="59425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Родина: 4 особи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59686" y="5794173"/>
            <a:ext cx="6264262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000" spc="5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(17 000 грн –заробітна плата батька , мати перебуває у відпустці по догляду за дитиною до 3-х років)</a:t>
            </a:r>
          </a:p>
          <a:p>
            <a:pPr algn="l">
              <a:lnSpc>
                <a:spcPts val="3000"/>
              </a:lnSpc>
            </a:pPr>
            <a:endParaRPr lang="en-US" sz="2000" spc="5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9859686" y="5098636"/>
            <a:ext cx="8073789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Дохід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родини</a:t>
            </a:r>
            <a:r>
              <a:rPr lang="en-US" sz="4000" b="1" spc="400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: 17 000 </a:t>
            </a:r>
            <a:r>
              <a:rPr lang="en-US" sz="4000" b="1" spc="400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endParaRPr lang="en-US" sz="4000" b="1" spc="400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26873" y="3824181"/>
            <a:ext cx="42391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12 000 грн або 70% всього доходу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26873" y="2458913"/>
            <a:ext cx="4922528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без субсидії: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26873" y="6302513"/>
            <a:ext cx="42391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2 2</a:t>
            </a:r>
            <a:r>
              <a:rPr lang="uk-UA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03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,2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або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13 %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всього</a:t>
            </a:r>
            <a:r>
              <a:rPr lang="en-US" sz="2499" spc="62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499" spc="62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доходу</a:t>
            </a:r>
            <a:endParaRPr lang="en-US" sz="2499" spc="62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726873" y="4976624"/>
            <a:ext cx="4532003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з субсидією: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773225" y="3530480"/>
            <a:ext cx="971752" cy="67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7"/>
              </a:lnSpc>
            </a:pPr>
            <a:r>
              <a:rPr lang="en-US" sz="4381" spc="438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70%</a:t>
            </a:r>
          </a:p>
        </p:txBody>
      </p:sp>
      <p:sp>
        <p:nvSpPr>
          <p:cNvPr id="32" name="Freeform 32"/>
          <p:cNvSpPr/>
          <p:nvPr/>
        </p:nvSpPr>
        <p:spPr>
          <a:xfrm>
            <a:off x="5287915" y="5125366"/>
            <a:ext cx="1942372" cy="1942372"/>
          </a:xfrm>
          <a:custGeom>
            <a:avLst/>
            <a:gdLst/>
            <a:ahLst/>
            <a:cxnLst/>
            <a:rect l="l" t="t" r="r" b="b"/>
            <a:pathLst>
              <a:path w="1942372" h="1942372">
                <a:moveTo>
                  <a:pt x="0" y="0"/>
                </a:moveTo>
                <a:lnTo>
                  <a:pt x="1942372" y="0"/>
                </a:lnTo>
                <a:lnTo>
                  <a:pt x="1942372" y="1942372"/>
                </a:lnTo>
                <a:lnTo>
                  <a:pt x="0" y="1942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5461012" y="5125366"/>
            <a:ext cx="1596179" cy="1716321"/>
          </a:xfrm>
          <a:custGeom>
            <a:avLst/>
            <a:gdLst/>
            <a:ahLst/>
            <a:cxnLst/>
            <a:rect l="l" t="t" r="r" b="b"/>
            <a:pathLst>
              <a:path w="1596179" h="1716321">
                <a:moveTo>
                  <a:pt x="0" y="0"/>
                </a:moveTo>
                <a:lnTo>
                  <a:pt x="1596179" y="0"/>
                </a:lnTo>
                <a:lnTo>
                  <a:pt x="1596179" y="1716321"/>
                </a:lnTo>
                <a:lnTo>
                  <a:pt x="0" y="17163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5773225" y="6038543"/>
            <a:ext cx="971752" cy="67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7"/>
              </a:lnSpc>
            </a:pPr>
            <a:r>
              <a:rPr lang="en-US" sz="4381" spc="438">
                <a:solidFill>
                  <a:srgbClr val="5691A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13%</a:t>
            </a:r>
          </a:p>
        </p:txBody>
      </p:sp>
      <p:sp>
        <p:nvSpPr>
          <p:cNvPr id="35" name="Freeform 35"/>
          <p:cNvSpPr/>
          <p:nvPr/>
        </p:nvSpPr>
        <p:spPr>
          <a:xfrm>
            <a:off x="5969273" y="5524018"/>
            <a:ext cx="579656" cy="459509"/>
          </a:xfrm>
          <a:custGeom>
            <a:avLst/>
            <a:gdLst/>
            <a:ahLst/>
            <a:cxnLst/>
            <a:rect l="l" t="t" r="r" b="b"/>
            <a:pathLst>
              <a:path w="579656" h="459509">
                <a:moveTo>
                  <a:pt x="0" y="0"/>
                </a:moveTo>
                <a:lnTo>
                  <a:pt x="579656" y="0"/>
                </a:lnTo>
                <a:lnTo>
                  <a:pt x="579656" y="459509"/>
                </a:lnTo>
                <a:lnTo>
                  <a:pt x="0" y="459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-8755679">
            <a:off x="7871665" y="3397434"/>
            <a:ext cx="1381796" cy="1768698"/>
          </a:xfrm>
          <a:custGeom>
            <a:avLst/>
            <a:gdLst/>
            <a:ahLst/>
            <a:cxnLst/>
            <a:rect l="l" t="t" r="r" b="b"/>
            <a:pathLst>
              <a:path w="1381796" h="1768698">
                <a:moveTo>
                  <a:pt x="0" y="0"/>
                </a:moveTo>
                <a:lnTo>
                  <a:pt x="1381796" y="0"/>
                </a:lnTo>
                <a:lnTo>
                  <a:pt x="1381796" y="1768698"/>
                </a:lnTo>
                <a:lnTo>
                  <a:pt x="0" y="17686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-9795749">
            <a:off x="7654166" y="4468416"/>
            <a:ext cx="1698981" cy="2174695"/>
          </a:xfrm>
          <a:custGeom>
            <a:avLst/>
            <a:gdLst/>
            <a:ahLst/>
            <a:cxnLst/>
            <a:rect l="l" t="t" r="r" b="b"/>
            <a:pathLst>
              <a:path w="1698981" h="2174695">
                <a:moveTo>
                  <a:pt x="0" y="0"/>
                </a:moveTo>
                <a:lnTo>
                  <a:pt x="1698981" y="0"/>
                </a:lnTo>
                <a:lnTo>
                  <a:pt x="1698981" y="2174695"/>
                </a:lnTo>
                <a:lnTo>
                  <a:pt x="0" y="2174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41" name="Group 41"/>
          <p:cNvGrpSpPr/>
          <p:nvPr/>
        </p:nvGrpSpPr>
        <p:grpSpPr>
          <a:xfrm>
            <a:off x="11398558" y="7308647"/>
            <a:ext cx="6670849" cy="678807"/>
            <a:chOff x="0" y="0"/>
            <a:chExt cx="940865" cy="188685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940865" cy="188685"/>
            </a:xfrm>
            <a:custGeom>
              <a:avLst/>
              <a:gdLst/>
              <a:ahLst/>
              <a:cxnLst/>
              <a:rect l="l" t="t" r="r" b="b"/>
              <a:pathLst>
                <a:path w="940865" h="188685">
                  <a:moveTo>
                    <a:pt x="0" y="0"/>
                  </a:moveTo>
                  <a:lnTo>
                    <a:pt x="940865" y="0"/>
                  </a:lnTo>
                  <a:lnTo>
                    <a:pt x="940865" y="188685"/>
                  </a:lnTo>
                  <a:lnTo>
                    <a:pt x="0" y="188685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0" y="38100"/>
              <a:ext cx="940865" cy="1505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2285999" y="7236626"/>
            <a:ext cx="15798439" cy="16158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2E3F42"/>
                </a:solidFill>
                <a:latin typeface="Merriweather"/>
                <a:sym typeface="Merriweather Bold"/>
              </a:rPr>
              <a:t>Розмір</a:t>
            </a:r>
            <a:r>
              <a:rPr lang="en-US" sz="4499" dirty="0">
                <a:solidFill>
                  <a:srgbClr val="2E3F42"/>
                </a:solidFill>
                <a:latin typeface="Merriweather"/>
                <a:sym typeface="Merriweather Bold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sym typeface="Merriweather Bold"/>
              </a:rPr>
              <a:t>субсидії</a:t>
            </a:r>
            <a:r>
              <a:rPr lang="en-US" sz="4499" dirty="0">
                <a:solidFill>
                  <a:srgbClr val="2E3F42"/>
                </a:solidFill>
                <a:latin typeface="Merriweather"/>
                <a:sym typeface="Merriweather Bold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sym typeface="Merriweather Bold"/>
              </a:rPr>
              <a:t>становитиме</a:t>
            </a:r>
            <a:r>
              <a:rPr lang="en-US" sz="4499" dirty="0">
                <a:solidFill>
                  <a:srgbClr val="2E3F42"/>
                </a:solidFill>
                <a:latin typeface="Merriweather"/>
                <a:sym typeface="Merriweather Bold"/>
              </a:rPr>
              <a:t> </a:t>
            </a:r>
            <a:r>
              <a:rPr lang="en-US" sz="4499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9 7</a:t>
            </a:r>
            <a:r>
              <a:rPr lang="uk-UA" sz="4499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96</a:t>
            </a:r>
            <a:r>
              <a:rPr lang="en-US" sz="4499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,8 </a:t>
            </a:r>
            <a:r>
              <a:rPr lang="en-US" sz="4499" b="1" dirty="0" err="1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грн</a:t>
            </a:r>
            <a:r>
              <a:rPr lang="uk-UA" sz="4499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 </a:t>
            </a:r>
            <a:r>
              <a:rPr lang="uk-UA" sz="2800" b="1" dirty="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(81,6% оренди)</a:t>
            </a:r>
            <a:endParaRPr lang="en-US" sz="2800" b="1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  <a:p>
            <a:pPr algn="ctr">
              <a:lnSpc>
                <a:spcPts val="6299"/>
              </a:lnSpc>
              <a:spcBef>
                <a:spcPct val="0"/>
              </a:spcBef>
            </a:pPr>
            <a:endParaRPr lang="en-US" sz="4499" b="1" dirty="0">
              <a:solidFill>
                <a:srgbClr val="FFDE59"/>
              </a:solidFill>
              <a:latin typeface="Merriweather Bold"/>
              <a:ea typeface="Merriweather Bold"/>
              <a:cs typeface="Merriweather Bold"/>
              <a:sym typeface="Merriweather Bold"/>
            </a:endParaRPr>
          </a:p>
        </p:txBody>
      </p:sp>
      <p:sp>
        <p:nvSpPr>
          <p:cNvPr id="49" name="AutoShape 49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50" name="Freeform 50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51" name="AutoShape 51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52" name="TextBox 52"/>
          <p:cNvSpPr txBox="1"/>
          <p:nvPr/>
        </p:nvSpPr>
        <p:spPr>
          <a:xfrm>
            <a:off x="726873" y="1041366"/>
            <a:ext cx="1061031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можливих виплат субсидії на оренду</a:t>
            </a:r>
          </a:p>
          <a:p>
            <a:pPr algn="l">
              <a:lnSpc>
                <a:spcPts val="3119"/>
              </a:lnSpc>
            </a:pPr>
            <a:endParaRPr lang="en-US" sz="2599" spc="259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3" name="TextBox 20"/>
          <p:cNvSpPr txBox="1"/>
          <p:nvPr/>
        </p:nvSpPr>
        <p:spPr>
          <a:xfrm>
            <a:off x="10722485" y="3232116"/>
            <a:ext cx="7363390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чоловік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і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дружина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з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двома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неповнолітніми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дітьми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орендують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квартиру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 м.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Дніпро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(2-х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кімнатна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будинку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56 </a:t>
            </a:r>
            <a:r>
              <a:rPr lang="en-US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en-US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.) з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договірною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вартістю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житла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1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2 000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b="1" spc="50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b="1" spc="50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місяць</a:t>
            </a:r>
            <a:endParaRPr lang="en-US" sz="1400" spc="50" dirty="0">
              <a:solidFill>
                <a:srgbClr val="2E3F4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C2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6"/>
          <p:cNvGrpSpPr/>
          <p:nvPr/>
        </p:nvGrpSpPr>
        <p:grpSpPr>
          <a:xfrm>
            <a:off x="304799" y="8067649"/>
            <a:ext cx="3511138" cy="656379"/>
            <a:chOff x="0" y="0"/>
            <a:chExt cx="924744" cy="172873"/>
          </a:xfrm>
        </p:grpSpPr>
        <p:sp>
          <p:nvSpPr>
            <p:cNvPr id="63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4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9" name="Group 16"/>
          <p:cNvGrpSpPr/>
          <p:nvPr/>
        </p:nvGrpSpPr>
        <p:grpSpPr>
          <a:xfrm>
            <a:off x="7826054" y="8993684"/>
            <a:ext cx="9318946" cy="531376"/>
            <a:chOff x="0" y="0"/>
            <a:chExt cx="924744" cy="172873"/>
          </a:xfrm>
        </p:grpSpPr>
        <p:sp>
          <p:nvSpPr>
            <p:cNvPr id="60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61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56" name="Group 16"/>
          <p:cNvGrpSpPr/>
          <p:nvPr/>
        </p:nvGrpSpPr>
        <p:grpSpPr>
          <a:xfrm>
            <a:off x="12401458" y="8503097"/>
            <a:ext cx="4743542" cy="587697"/>
            <a:chOff x="0" y="0"/>
            <a:chExt cx="924744" cy="172873"/>
          </a:xfrm>
        </p:grpSpPr>
        <p:sp>
          <p:nvSpPr>
            <p:cNvPr id="57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58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5075492" y="2492295"/>
            <a:ext cx="2029102" cy="2029102"/>
          </a:xfrm>
          <a:custGeom>
            <a:avLst/>
            <a:gdLst/>
            <a:ahLst/>
            <a:cxnLst/>
            <a:rect l="l" t="t" r="r" b="b"/>
            <a:pathLst>
              <a:path w="2029102" h="2029102">
                <a:moveTo>
                  <a:pt x="0" y="0"/>
                </a:moveTo>
                <a:lnTo>
                  <a:pt x="2029102" y="0"/>
                </a:lnTo>
                <a:lnTo>
                  <a:pt x="2029102" y="2029102"/>
                </a:lnTo>
                <a:lnTo>
                  <a:pt x="0" y="202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256318" y="2492295"/>
            <a:ext cx="1667450" cy="1792957"/>
          </a:xfrm>
          <a:custGeom>
            <a:avLst/>
            <a:gdLst/>
            <a:ahLst/>
            <a:cxnLst/>
            <a:rect l="l" t="t" r="r" b="b"/>
            <a:pathLst>
              <a:path w="1667450" h="1792957">
                <a:moveTo>
                  <a:pt x="0" y="0"/>
                </a:moveTo>
                <a:lnTo>
                  <a:pt x="1667451" y="0"/>
                </a:lnTo>
                <a:lnTo>
                  <a:pt x="1667451" y="1792958"/>
                </a:lnTo>
                <a:lnTo>
                  <a:pt x="0" y="1792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075492" y="4704965"/>
            <a:ext cx="2029102" cy="2029102"/>
          </a:xfrm>
          <a:custGeom>
            <a:avLst/>
            <a:gdLst/>
            <a:ahLst/>
            <a:cxnLst/>
            <a:rect l="l" t="t" r="r" b="b"/>
            <a:pathLst>
              <a:path w="2029102" h="2029102">
                <a:moveTo>
                  <a:pt x="0" y="0"/>
                </a:moveTo>
                <a:lnTo>
                  <a:pt x="2029102" y="0"/>
                </a:lnTo>
                <a:lnTo>
                  <a:pt x="2029102" y="2029102"/>
                </a:lnTo>
                <a:lnTo>
                  <a:pt x="0" y="20291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256318" y="4704965"/>
            <a:ext cx="1667450" cy="1792957"/>
          </a:xfrm>
          <a:custGeom>
            <a:avLst/>
            <a:gdLst/>
            <a:ahLst/>
            <a:cxnLst/>
            <a:rect l="l" t="t" r="r" b="b"/>
            <a:pathLst>
              <a:path w="1667450" h="1792957">
                <a:moveTo>
                  <a:pt x="0" y="0"/>
                </a:moveTo>
                <a:lnTo>
                  <a:pt x="1667451" y="0"/>
                </a:lnTo>
                <a:lnTo>
                  <a:pt x="1667451" y="1792958"/>
                </a:lnTo>
                <a:lnTo>
                  <a:pt x="0" y="179295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87274" y="5121417"/>
            <a:ext cx="605538" cy="480027"/>
          </a:xfrm>
          <a:custGeom>
            <a:avLst/>
            <a:gdLst/>
            <a:ahLst/>
            <a:cxnLst/>
            <a:rect l="l" t="t" r="r" b="b"/>
            <a:pathLst>
              <a:path w="605538" h="480027">
                <a:moveTo>
                  <a:pt x="0" y="0"/>
                </a:moveTo>
                <a:lnTo>
                  <a:pt x="605539" y="0"/>
                </a:lnTo>
                <a:lnTo>
                  <a:pt x="605539" y="480027"/>
                </a:lnTo>
                <a:lnTo>
                  <a:pt x="0" y="4800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9747323" y="5291733"/>
            <a:ext cx="8314158" cy="656379"/>
            <a:chOff x="0" y="0"/>
            <a:chExt cx="2189737" cy="17287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89737" cy="172873"/>
            </a:xfrm>
            <a:custGeom>
              <a:avLst/>
              <a:gdLst/>
              <a:ahLst/>
              <a:cxnLst/>
              <a:rect l="l" t="t" r="r" b="b"/>
              <a:pathLst>
                <a:path w="2189737" h="172873">
                  <a:moveTo>
                    <a:pt x="0" y="0"/>
                  </a:moveTo>
                  <a:lnTo>
                    <a:pt x="2189737" y="0"/>
                  </a:lnTo>
                  <a:lnTo>
                    <a:pt x="218973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218973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10672864">
            <a:off x="7258655" y="3986528"/>
            <a:ext cx="1726088" cy="2209392"/>
          </a:xfrm>
          <a:custGeom>
            <a:avLst/>
            <a:gdLst/>
            <a:ahLst/>
            <a:cxnLst/>
            <a:rect l="l" t="t" r="r" b="b"/>
            <a:pathLst>
              <a:path w="1726088" h="2209392">
                <a:moveTo>
                  <a:pt x="0" y="0"/>
                </a:moveTo>
                <a:lnTo>
                  <a:pt x="1726088" y="0"/>
                </a:lnTo>
                <a:lnTo>
                  <a:pt x="1726088" y="2209392"/>
                </a:lnTo>
                <a:lnTo>
                  <a:pt x="0" y="2209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8347714">
            <a:off x="7658527" y="3831012"/>
            <a:ext cx="1004280" cy="1285479"/>
          </a:xfrm>
          <a:custGeom>
            <a:avLst/>
            <a:gdLst/>
            <a:ahLst/>
            <a:cxnLst/>
            <a:rect l="l" t="t" r="r" b="b"/>
            <a:pathLst>
              <a:path w="1004280" h="1285479">
                <a:moveTo>
                  <a:pt x="0" y="0"/>
                </a:moveTo>
                <a:lnTo>
                  <a:pt x="1004280" y="0"/>
                </a:lnTo>
                <a:lnTo>
                  <a:pt x="1004280" y="1285479"/>
                </a:lnTo>
                <a:lnTo>
                  <a:pt x="0" y="128547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185671" y="3413403"/>
            <a:ext cx="758098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пенсіонери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)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орендують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</a:p>
          <a:p>
            <a:pPr algn="l">
              <a:lnSpc>
                <a:spcPts val="3299"/>
              </a:lnSpc>
            </a:pP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 м.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Вінниця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(1-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кімнатна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квартира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в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будинку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загальною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площею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35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.) з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договірною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вартістю</a:t>
            </a:r>
            <a:r>
              <a:rPr lang="en-US" sz="2199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оренди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житла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7 000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на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199" b="1" spc="54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місяць</a:t>
            </a:r>
            <a:r>
              <a:rPr lang="en-US" sz="2199" b="1" spc="54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846672" y="2594253"/>
            <a:ext cx="5674798" cy="656379"/>
            <a:chOff x="0" y="0"/>
            <a:chExt cx="1494597" cy="1728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4597" cy="172873"/>
            </a:xfrm>
            <a:custGeom>
              <a:avLst/>
              <a:gdLst/>
              <a:ahLst/>
              <a:cxnLst/>
              <a:rect l="l" t="t" r="r" b="b"/>
              <a:pathLst>
                <a:path w="1494597" h="172873">
                  <a:moveTo>
                    <a:pt x="0" y="0"/>
                  </a:moveTo>
                  <a:lnTo>
                    <a:pt x="1494597" y="0"/>
                  </a:lnTo>
                  <a:lnTo>
                    <a:pt x="1494597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38100"/>
              <a:ext cx="1494597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157027" y="6973040"/>
            <a:ext cx="3511138" cy="1427648"/>
            <a:chOff x="0" y="0"/>
            <a:chExt cx="924744" cy="1728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24744" cy="172873"/>
            </a:xfrm>
            <a:custGeom>
              <a:avLst/>
              <a:gdLst/>
              <a:ahLst/>
              <a:cxnLst/>
              <a:rect l="l" t="t" r="r" b="b"/>
              <a:pathLst>
                <a:path w="924744" h="172873">
                  <a:moveTo>
                    <a:pt x="0" y="0"/>
                  </a:moveTo>
                  <a:lnTo>
                    <a:pt x="924744" y="0"/>
                  </a:lnTo>
                  <a:lnTo>
                    <a:pt x="924744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38100"/>
              <a:ext cx="924744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185671" y="2584728"/>
            <a:ext cx="594255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Родина: 2 особи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47323" y="5282208"/>
            <a:ext cx="8227116" cy="619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Дохід родини: 11 682 грн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6387" y="3804853"/>
            <a:ext cx="4239105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Витрата 7 000 грн або майже 60% всього доходу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721444" y="2348921"/>
            <a:ext cx="3696824" cy="656379"/>
            <a:chOff x="0" y="0"/>
            <a:chExt cx="973649" cy="1728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3649" cy="172873"/>
            </a:xfrm>
            <a:custGeom>
              <a:avLst/>
              <a:gdLst/>
              <a:ahLst/>
              <a:cxnLst/>
              <a:rect l="l" t="t" r="r" b="b"/>
              <a:pathLst>
                <a:path w="973649" h="172873">
                  <a:moveTo>
                    <a:pt x="0" y="0"/>
                  </a:moveTo>
                  <a:lnTo>
                    <a:pt x="973649" y="0"/>
                  </a:lnTo>
                  <a:lnTo>
                    <a:pt x="97364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38100"/>
              <a:ext cx="97364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21444" y="2981814"/>
            <a:ext cx="3125324" cy="656379"/>
            <a:chOff x="0" y="0"/>
            <a:chExt cx="823131" cy="17287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23131" cy="172873"/>
            </a:xfrm>
            <a:custGeom>
              <a:avLst/>
              <a:gdLst/>
              <a:ahLst/>
              <a:cxnLst/>
              <a:rect l="l" t="t" r="r" b="b"/>
              <a:pathLst>
                <a:path w="823131" h="172873">
                  <a:moveTo>
                    <a:pt x="0" y="0"/>
                  </a:moveTo>
                  <a:lnTo>
                    <a:pt x="823131" y="0"/>
                  </a:lnTo>
                  <a:lnTo>
                    <a:pt x="82313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38100"/>
              <a:ext cx="82313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21444" y="5409243"/>
            <a:ext cx="3125324" cy="656379"/>
            <a:chOff x="0" y="0"/>
            <a:chExt cx="823131" cy="172873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23131" cy="172873"/>
            </a:xfrm>
            <a:custGeom>
              <a:avLst/>
              <a:gdLst/>
              <a:ahLst/>
              <a:cxnLst/>
              <a:rect l="l" t="t" r="r" b="b"/>
              <a:pathLst>
                <a:path w="823131" h="172873">
                  <a:moveTo>
                    <a:pt x="0" y="0"/>
                  </a:moveTo>
                  <a:lnTo>
                    <a:pt x="823131" y="0"/>
                  </a:lnTo>
                  <a:lnTo>
                    <a:pt x="823131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38100"/>
              <a:ext cx="823131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21444" y="6062278"/>
            <a:ext cx="3696824" cy="656379"/>
            <a:chOff x="0" y="0"/>
            <a:chExt cx="973649" cy="172873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973649" cy="172873"/>
            </a:xfrm>
            <a:custGeom>
              <a:avLst/>
              <a:gdLst/>
              <a:ahLst/>
              <a:cxnLst/>
              <a:rect l="l" t="t" r="r" b="b"/>
              <a:pathLst>
                <a:path w="973649" h="172873">
                  <a:moveTo>
                    <a:pt x="0" y="0"/>
                  </a:moveTo>
                  <a:lnTo>
                    <a:pt x="973649" y="0"/>
                  </a:lnTo>
                  <a:lnTo>
                    <a:pt x="973649" y="172873"/>
                  </a:lnTo>
                  <a:lnTo>
                    <a:pt x="0" y="172873"/>
                  </a:lnTo>
                  <a:close/>
                </a:path>
              </a:pathLst>
            </a:custGeom>
            <a:solidFill>
              <a:srgbClr val="326474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38100"/>
              <a:ext cx="973649" cy="1347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3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836387" y="2386175"/>
            <a:ext cx="376834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без субсидії: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21444" y="6777118"/>
            <a:ext cx="4239105" cy="91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</a:pPr>
            <a:r>
              <a:rPr lang="en-US" sz="2499" spc="62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витрати 1 972,3 грн або 16,9% всього доходу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36387" y="5357893"/>
            <a:ext cx="3768345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000" b="1" spc="400">
                <a:solidFill>
                  <a:srgbClr val="FFDE59"/>
                </a:solidFill>
                <a:latin typeface="Merriweather Bold"/>
                <a:ea typeface="Merriweather Bold"/>
                <a:cs typeface="Merriweather Bold"/>
                <a:sym typeface="Merriweather Bold"/>
              </a:rPr>
              <a:t>оренда з субсидією: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582473" y="3466148"/>
            <a:ext cx="1015142" cy="68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577" spc="457">
                <a:solidFill>
                  <a:srgbClr val="FF5757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60%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582473" y="5678817"/>
            <a:ext cx="1015142" cy="686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92"/>
              </a:lnSpc>
            </a:pPr>
            <a:r>
              <a:rPr lang="en-US" sz="4577" spc="457">
                <a:solidFill>
                  <a:srgbClr val="5691A4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17%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5217119" y="6836477"/>
            <a:ext cx="12240146" cy="1564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en-US" sz="449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Розмір</a:t>
            </a:r>
            <a:r>
              <a:rPr lang="en-US" sz="449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субсидії</a:t>
            </a:r>
            <a:r>
              <a:rPr lang="en-US" sz="4499" dirty="0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99" dirty="0" err="1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становитиме</a:t>
            </a:r>
            <a:r>
              <a:rPr lang="en-US" sz="4499" dirty="0">
                <a:solidFill>
                  <a:srgbClr val="E5F2F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4499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5 027,7 </a:t>
            </a:r>
            <a:r>
              <a:rPr lang="en-US" sz="4499" dirty="0" err="1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грн</a:t>
            </a:r>
            <a:r>
              <a:rPr lang="uk-UA" sz="4499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   </a:t>
            </a:r>
          </a:p>
          <a:p>
            <a:pPr algn="ctr">
              <a:lnSpc>
                <a:spcPts val="6299"/>
              </a:lnSpc>
              <a:spcBef>
                <a:spcPct val="0"/>
              </a:spcBef>
            </a:pPr>
            <a:r>
              <a:rPr lang="uk-UA" sz="4499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                                                                  </a:t>
            </a:r>
            <a:r>
              <a:rPr lang="uk-UA" sz="2800" dirty="0">
                <a:solidFill>
                  <a:srgbClr val="FFDE59"/>
                </a:solidFill>
                <a:latin typeface="Merriweather"/>
                <a:ea typeface="Merriweather"/>
                <a:cs typeface="Merriweather"/>
                <a:sym typeface="Merriweather"/>
              </a:rPr>
              <a:t>або  72%  оренди</a:t>
            </a:r>
            <a:endParaRPr lang="en-US" sz="2800" dirty="0">
              <a:solidFill>
                <a:srgbClr val="FFDE59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0" name="Freeform 50"/>
          <p:cNvSpPr/>
          <p:nvPr/>
        </p:nvSpPr>
        <p:spPr>
          <a:xfrm>
            <a:off x="7764605" y="2369969"/>
            <a:ext cx="1615343" cy="1439674"/>
          </a:xfrm>
          <a:custGeom>
            <a:avLst/>
            <a:gdLst/>
            <a:ahLst/>
            <a:cxnLst/>
            <a:rect l="l" t="t" r="r" b="b"/>
            <a:pathLst>
              <a:path w="1615343" h="1439674">
                <a:moveTo>
                  <a:pt x="0" y="0"/>
                </a:moveTo>
                <a:lnTo>
                  <a:pt x="1615342" y="0"/>
                </a:lnTo>
                <a:lnTo>
                  <a:pt x="1615342" y="1439674"/>
                </a:lnTo>
                <a:lnTo>
                  <a:pt x="0" y="14396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1" name="AutoShape 51"/>
          <p:cNvSpPr/>
          <p:nvPr/>
        </p:nvSpPr>
        <p:spPr>
          <a:xfrm>
            <a:off x="12890027" y="0"/>
            <a:ext cx="5397973" cy="1867120"/>
          </a:xfrm>
          <a:prstGeom prst="rect">
            <a:avLst/>
          </a:prstGeom>
          <a:solidFill>
            <a:srgbClr val="E5F2F0"/>
          </a:solidFill>
        </p:spPr>
      </p:sp>
      <p:sp>
        <p:nvSpPr>
          <p:cNvPr id="52" name="Freeform 52"/>
          <p:cNvSpPr/>
          <p:nvPr/>
        </p:nvSpPr>
        <p:spPr>
          <a:xfrm>
            <a:off x="13912289" y="369359"/>
            <a:ext cx="3854367" cy="1050315"/>
          </a:xfrm>
          <a:custGeom>
            <a:avLst/>
            <a:gdLst/>
            <a:ahLst/>
            <a:cxnLst/>
            <a:rect l="l" t="t" r="r" b="b"/>
            <a:pathLst>
              <a:path w="3854367" h="1050315">
                <a:moveTo>
                  <a:pt x="0" y="0"/>
                </a:moveTo>
                <a:lnTo>
                  <a:pt x="3854367" y="0"/>
                </a:lnTo>
                <a:lnTo>
                  <a:pt x="3854367" y="1050315"/>
                </a:lnTo>
                <a:lnTo>
                  <a:pt x="0" y="10503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53" name="AutoShape 53"/>
          <p:cNvSpPr/>
          <p:nvPr/>
        </p:nvSpPr>
        <p:spPr>
          <a:xfrm>
            <a:off x="-179042" y="423915"/>
            <a:ext cx="12020665" cy="1734080"/>
          </a:xfrm>
          <a:prstGeom prst="rect">
            <a:avLst/>
          </a:prstGeom>
          <a:solidFill>
            <a:srgbClr val="FFDE59">
              <a:alpha val="89804"/>
            </a:srgbClr>
          </a:solidFill>
        </p:spPr>
      </p:sp>
      <p:sp>
        <p:nvSpPr>
          <p:cNvPr id="54" name="TextBox 54"/>
          <p:cNvSpPr txBox="1"/>
          <p:nvPr/>
        </p:nvSpPr>
        <p:spPr>
          <a:xfrm>
            <a:off x="726873" y="1041366"/>
            <a:ext cx="10610319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spc="259">
                <a:solidFill>
                  <a:srgbClr val="2E3F42"/>
                </a:solidFill>
                <a:latin typeface="Merriweather"/>
                <a:ea typeface="Merriweather"/>
                <a:cs typeface="Merriweather"/>
                <a:sym typeface="Merriweather"/>
              </a:rPr>
              <a:t>Приклади можливих виплат субсидії на оренду</a:t>
            </a:r>
          </a:p>
        </p:txBody>
      </p:sp>
      <p:sp>
        <p:nvSpPr>
          <p:cNvPr id="55" name="TextBox 20"/>
          <p:cNvSpPr txBox="1"/>
          <p:nvPr/>
        </p:nvSpPr>
        <p:spPr>
          <a:xfrm>
            <a:off x="304799" y="8281590"/>
            <a:ext cx="1777964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uk-UA" sz="24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Як ми рахуємо</a:t>
            </a:r>
          </a:p>
          <a:p>
            <a:pPr>
              <a:lnSpc>
                <a:spcPts val="3000"/>
              </a:lnSpc>
            </a:pP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Гранична величина 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вартості </a:t>
            </a: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оренди 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розрахована за </a:t>
            </a:r>
            <a:r>
              <a:rPr lang="uk-UA" sz="2000" i="1" spc="50" dirty="0" err="1">
                <a:latin typeface="Merriweather"/>
                <a:ea typeface="Merriweather"/>
                <a:cs typeface="Merriweather"/>
                <a:sym typeface="Merriweather"/>
              </a:rPr>
              <a:t>соц.нормативами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 становитиме </a:t>
            </a:r>
            <a:r>
              <a:rPr lang="uk-UA" sz="28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7 364,08грн  на місяць 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193,6 грн /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кв.м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* 35,22 </a:t>
            </a:r>
            <a:r>
              <a:rPr lang="uk-UA" sz="1600" i="1" spc="50" dirty="0" err="1">
                <a:latin typeface="Merriweather"/>
                <a:ea typeface="Merriweather"/>
                <a:cs typeface="Merriweather"/>
                <a:sym typeface="Merriweather"/>
              </a:rPr>
              <a:t>кв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. м * 1,08 (коефіцієнт для м. Вінниця)</a:t>
            </a:r>
            <a:r>
              <a:rPr lang="uk-UA" sz="2000" i="1" spc="50" dirty="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uk-UA" sz="2000" b="1" i="1" spc="50" dirty="0">
                <a:latin typeface="Merriweather"/>
                <a:ea typeface="Merriweather"/>
                <a:cs typeface="Merriweather"/>
                <a:sym typeface="Merriweather"/>
              </a:rPr>
              <a:t>– </a:t>
            </a:r>
            <a:r>
              <a:rPr lang="uk-UA" sz="28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це понад 105 % </a:t>
            </a:r>
            <a:r>
              <a:rPr lang="uk-UA" sz="2000" b="1" i="1" spc="50" dirty="0">
                <a:solidFill>
                  <a:srgbClr val="FFC000"/>
                </a:solidFill>
                <a:latin typeface="Merriweather"/>
                <a:ea typeface="Merriweather"/>
                <a:cs typeface="Merriweather"/>
                <a:sym typeface="Merriweather"/>
              </a:rPr>
              <a:t>від фактичної величини оренди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>
                <a:latin typeface="Merriweather"/>
                <a:ea typeface="Merriweather"/>
                <a:cs typeface="Merriweather"/>
                <a:sym typeface="Merriweather"/>
              </a:rPr>
              <a:t>20 % - розмір спроможного % платежу  для родини 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((11 682грн / 2 особи) / 5840 грн) * 20 )</a:t>
            </a:r>
          </a:p>
          <a:p>
            <a:pPr>
              <a:lnSpc>
                <a:spcPts val="3000"/>
              </a:lnSpc>
            </a:pPr>
            <a:r>
              <a:rPr lang="uk-UA" sz="1600" b="1" i="1" spc="50" dirty="0">
                <a:latin typeface="Merriweather"/>
                <a:ea typeface="Merriweather"/>
                <a:cs typeface="Merriweather"/>
                <a:sym typeface="Merriweather"/>
              </a:rPr>
              <a:t>Розмір субсидії  = Гранична величина оренди -  Розмір спроможного платежу  (</a:t>
            </a:r>
            <a:r>
              <a:rPr lang="uk-UA" sz="1600" i="1" spc="50" dirty="0">
                <a:latin typeface="Merriweather"/>
                <a:ea typeface="Merriweather"/>
                <a:cs typeface="Merriweather"/>
                <a:sym typeface="Merriweather"/>
              </a:rPr>
              <a:t>7 364,08 грн – 20 % * 11 682 грн)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1651</Words>
  <Application>Microsoft Office PowerPoint</Application>
  <PresentationFormat>Произвольный</PresentationFormat>
  <Paragraphs>194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Merriweather</vt:lpstr>
      <vt:lpstr>Arial</vt:lpstr>
      <vt:lpstr>Merriweather Bold</vt:lpstr>
      <vt:lpstr>Bebas Neue Cyrillic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ДОСТУПНІ ЖИТЛОВІ ПРОГРАМИ ПІДТРИМКИ ВПО:</dc:title>
  <dc:creator>Овраменко Оксана</dc:creator>
  <cp:lastModifiedBy>User</cp:lastModifiedBy>
  <cp:revision>12</cp:revision>
  <dcterms:created xsi:type="dcterms:W3CDTF">2006-08-16T00:00:00Z</dcterms:created>
  <dcterms:modified xsi:type="dcterms:W3CDTF">2025-03-04T09:36:38Z</dcterms:modified>
  <dc:identifier>DAGeOWXkB9M</dc:identifier>
</cp:coreProperties>
</file>